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33"/>
  </p:notesMasterIdLst>
  <p:handoutMasterIdLst>
    <p:handoutMasterId r:id="rId34"/>
  </p:handoutMasterIdLst>
  <p:sldIdLst>
    <p:sldId id="352" r:id="rId2"/>
    <p:sldId id="331" r:id="rId3"/>
    <p:sldId id="332" r:id="rId4"/>
    <p:sldId id="333" r:id="rId5"/>
    <p:sldId id="334" r:id="rId6"/>
    <p:sldId id="335" r:id="rId7"/>
    <p:sldId id="353" r:id="rId8"/>
    <p:sldId id="329" r:id="rId9"/>
    <p:sldId id="330" r:id="rId10"/>
    <p:sldId id="327" r:id="rId11"/>
    <p:sldId id="328" r:id="rId12"/>
    <p:sldId id="325" r:id="rId13"/>
    <p:sldId id="326" r:id="rId14"/>
    <p:sldId id="354" r:id="rId15"/>
    <p:sldId id="336" r:id="rId16"/>
    <p:sldId id="337" r:id="rId17"/>
    <p:sldId id="338" r:id="rId18"/>
    <p:sldId id="339" r:id="rId19"/>
    <p:sldId id="340" r:id="rId20"/>
    <p:sldId id="341" r:id="rId21"/>
    <p:sldId id="355" r:id="rId22"/>
    <p:sldId id="342" r:id="rId23"/>
    <p:sldId id="343" r:id="rId24"/>
    <p:sldId id="344" r:id="rId25"/>
    <p:sldId id="345" r:id="rId26"/>
    <p:sldId id="346" r:id="rId27"/>
    <p:sldId id="347" r:id="rId28"/>
    <p:sldId id="348" r:id="rId29"/>
    <p:sldId id="349" r:id="rId30"/>
    <p:sldId id="350" r:id="rId31"/>
    <p:sldId id="351" r:id="rId32"/>
  </p:sldIdLst>
  <p:sldSz cx="9144000" cy="6858000" type="screen4x3"/>
  <p:notesSz cx="6731000" cy="9867900"/>
  <p:defaultTextStyle>
    <a:defPPr>
      <a:defRPr lang="de-DE"/>
    </a:defPPr>
    <a:lvl1pPr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1pPr>
    <a:lvl2pPr marL="4572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2pPr>
    <a:lvl3pPr marL="9144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3pPr>
    <a:lvl4pPr marL="13716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4pPr>
    <a:lvl5pPr marL="18288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5pPr>
    <a:lvl6pPr marL="2286000" algn="l" defTabSz="914400" rtl="0" eaLnBrk="1" latinLnBrk="0" hangingPunct="1">
      <a:defRPr kern="1200">
        <a:solidFill>
          <a:schemeClr val="tx1"/>
        </a:solidFill>
        <a:latin typeface="Frutiger LT Com 55 Roman" pitchFamily="34" charset="0"/>
        <a:ea typeface="+mn-ea"/>
        <a:cs typeface="+mn-cs"/>
      </a:defRPr>
    </a:lvl6pPr>
    <a:lvl7pPr marL="2743200" algn="l" defTabSz="914400" rtl="0" eaLnBrk="1" latinLnBrk="0" hangingPunct="1">
      <a:defRPr kern="1200">
        <a:solidFill>
          <a:schemeClr val="tx1"/>
        </a:solidFill>
        <a:latin typeface="Frutiger LT Com 55 Roman" pitchFamily="34" charset="0"/>
        <a:ea typeface="+mn-ea"/>
        <a:cs typeface="+mn-cs"/>
      </a:defRPr>
    </a:lvl7pPr>
    <a:lvl8pPr marL="3200400" algn="l" defTabSz="914400" rtl="0" eaLnBrk="1" latinLnBrk="0" hangingPunct="1">
      <a:defRPr kern="1200">
        <a:solidFill>
          <a:schemeClr val="tx1"/>
        </a:solidFill>
        <a:latin typeface="Frutiger LT Com 55 Roman" pitchFamily="34" charset="0"/>
        <a:ea typeface="+mn-ea"/>
        <a:cs typeface="+mn-cs"/>
      </a:defRPr>
    </a:lvl8pPr>
    <a:lvl9pPr marL="3657600" algn="l" defTabSz="914400" rtl="0" eaLnBrk="1" latinLnBrk="0" hangingPunct="1">
      <a:defRPr kern="1200">
        <a:solidFill>
          <a:schemeClr val="tx1"/>
        </a:solidFill>
        <a:latin typeface="Frutiger LT Com 55 Roman"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6F4"/>
    <a:srgbClr val="A2D7CB"/>
    <a:srgbClr val="5CBAA4"/>
    <a:srgbClr val="4C99B2"/>
    <a:srgbClr val="99C5D3"/>
    <a:srgbClr val="66A8BE"/>
    <a:srgbClr val="B2D3DE"/>
    <a:srgbClr val="006E92"/>
    <a:srgbClr val="25BAE2"/>
    <a:srgbClr val="E1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4" autoAdjust="0"/>
    <p:restoredTop sz="63419" autoAdjust="0"/>
  </p:normalViewPr>
  <p:slideViewPr>
    <p:cSldViewPr showGuides="1">
      <p:cViewPr varScale="1">
        <p:scale>
          <a:sx n="40" d="100"/>
          <a:sy n="40" d="100"/>
        </p:scale>
        <p:origin x="-2256" y="-102"/>
      </p:cViewPr>
      <p:guideLst>
        <p:guide orient="horz" pos="3793"/>
        <p:guide orient="horz" pos="255"/>
        <p:guide orient="horz" pos="1706"/>
        <p:guide pos="5466"/>
        <p:guide pos="2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3" d="100"/>
          <a:sy n="63" d="100"/>
        </p:scale>
        <p:origin x="-3342" y="-102"/>
      </p:cViewPr>
      <p:guideLst>
        <p:guide orient="horz" pos="386"/>
        <p:guide orient="horz" pos="5830"/>
        <p:guide orient="horz" pos="2201"/>
        <p:guide orient="horz" pos="2065"/>
        <p:guide pos="306"/>
        <p:guide pos="393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32.jpeg"/></Relationships>
</file>

<file path=ppt/diagrams/_rels/data2.xml.rels><?xml version="1.0" encoding="UTF-8" standalone="yes"?>
<Relationships xmlns="http://schemas.openxmlformats.org/package/2006/relationships"><Relationship Id="rId1" Type="http://schemas.openxmlformats.org/officeDocument/2006/relationships/image" Target="../media/image33.jpeg"/></Relationships>
</file>

<file path=ppt/diagrams/_rels/data3.xml.rels><?xml version="1.0" encoding="UTF-8" standalone="yes"?>
<Relationships xmlns="http://schemas.openxmlformats.org/package/2006/relationships"><Relationship Id="rId1" Type="http://schemas.openxmlformats.org/officeDocument/2006/relationships/image" Target="../media/image34.png"/></Relationships>
</file>

<file path=ppt/diagrams/_rels/data5.xml.rels><?xml version="1.0" encoding="UTF-8" standalone="yes"?>
<Relationships xmlns="http://schemas.openxmlformats.org/package/2006/relationships"><Relationship Id="rId1"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3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3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F45006-C88A-4DAF-B72A-9847241FAEA6}" type="doc">
      <dgm:prSet loTypeId="urn:microsoft.com/office/officeart/2005/8/layout/vList3" loCatId="picture" qsTypeId="urn:microsoft.com/office/officeart/2005/8/quickstyle/3d6" qsCatId="3D" csTypeId="urn:microsoft.com/office/officeart/2005/8/colors/colorful1" csCatId="colorful" phldr="1"/>
      <dgm:spPr/>
    </dgm:pt>
    <dgm:pt modelId="{32620D58-9FEC-40F2-95F6-4FDDE459A6FD}">
      <dgm:prSet phldrT="[Text]" custT="1"/>
      <dgm:spPr>
        <a:solidFill>
          <a:schemeClr val="accent4"/>
        </a:solidFill>
      </dgm:spPr>
      <dgm:t>
        <a:bodyPr lIns="540000"/>
        <a:lstStyle/>
        <a:p>
          <a:r>
            <a:rPr lang="de-DE" sz="1800" b="1" dirty="0" smtClean="0"/>
            <a:t>Feldsysteme</a:t>
          </a:r>
          <a:endParaRPr lang="de-DE" sz="1800" b="1" dirty="0"/>
        </a:p>
      </dgm:t>
    </dgm:pt>
    <dgm:pt modelId="{25A83D50-DE71-4DF0-A61A-98FDDD972A19}" type="parTrans" cxnId="{1FA210B4-2C84-4CBF-BB4A-D39D671381A6}">
      <dgm:prSet/>
      <dgm:spPr/>
      <dgm:t>
        <a:bodyPr/>
        <a:lstStyle/>
        <a:p>
          <a:endParaRPr lang="de-DE"/>
        </a:p>
      </dgm:t>
    </dgm:pt>
    <dgm:pt modelId="{7DC9CA43-9339-44CA-A4C8-EC3C78085FA2}" type="sibTrans" cxnId="{1FA210B4-2C84-4CBF-BB4A-D39D671381A6}">
      <dgm:prSet/>
      <dgm:spPr/>
      <dgm:t>
        <a:bodyPr/>
        <a:lstStyle/>
        <a:p>
          <a:endParaRPr lang="de-DE"/>
        </a:p>
      </dgm:t>
    </dgm:pt>
    <dgm:pt modelId="{CF3D314B-425A-4770-89FD-94552BF71352}">
      <dgm:prSet phldrT="[Text]" custT="1"/>
      <dgm:spPr>
        <a:solidFill>
          <a:schemeClr val="accent4"/>
        </a:solidFill>
      </dgm:spPr>
      <dgm:t>
        <a:bodyPr lIns="540000"/>
        <a:lstStyle/>
        <a:p>
          <a:r>
            <a:rPr lang="de-DE" sz="1800" dirty="0" smtClean="0"/>
            <a:t>Firmware zur Ansteuerung induktiver Ladesysteme</a:t>
          </a:r>
          <a:endParaRPr lang="de-DE" sz="1800" dirty="0"/>
        </a:p>
      </dgm:t>
    </dgm:pt>
    <dgm:pt modelId="{A9D8CD44-A858-4CB3-8BE2-68B9802C8FF1}" type="parTrans" cxnId="{C01E5132-2A01-451A-AF00-0945E1EC18D4}">
      <dgm:prSet/>
      <dgm:spPr/>
      <dgm:t>
        <a:bodyPr/>
        <a:lstStyle/>
        <a:p>
          <a:endParaRPr lang="de-DE"/>
        </a:p>
      </dgm:t>
    </dgm:pt>
    <dgm:pt modelId="{D10E5FA0-8162-4817-A306-C4B32DDE2F2F}" type="sibTrans" cxnId="{C01E5132-2A01-451A-AF00-0945E1EC18D4}">
      <dgm:prSet/>
      <dgm:spPr/>
      <dgm:t>
        <a:bodyPr/>
        <a:lstStyle/>
        <a:p>
          <a:endParaRPr lang="de-DE"/>
        </a:p>
      </dgm:t>
    </dgm:pt>
    <dgm:pt modelId="{398B6318-6204-4256-9A98-887FCC7339AA}">
      <dgm:prSet phldrT="[Text]" custT="1"/>
      <dgm:spPr>
        <a:solidFill>
          <a:schemeClr val="accent4"/>
        </a:solidFill>
      </dgm:spPr>
      <dgm:t>
        <a:bodyPr lIns="540000"/>
        <a:lstStyle/>
        <a:p>
          <a:r>
            <a:rPr lang="de-DE" sz="1800" dirty="0" smtClean="0"/>
            <a:t>HW-Finalisierung zur Produktreife</a:t>
          </a:r>
          <a:endParaRPr lang="de-DE" sz="1800" dirty="0"/>
        </a:p>
      </dgm:t>
    </dgm:pt>
    <dgm:pt modelId="{35CDBA7C-202E-469B-917E-EDE802D3A27B}" type="parTrans" cxnId="{C7F588D9-121E-41A3-91C6-15DAECBAA47E}">
      <dgm:prSet/>
      <dgm:spPr/>
      <dgm:t>
        <a:bodyPr/>
        <a:lstStyle/>
        <a:p>
          <a:endParaRPr lang="de-DE"/>
        </a:p>
      </dgm:t>
    </dgm:pt>
    <dgm:pt modelId="{D0ADDA9E-B79A-4943-915C-E5D7864E0A0E}" type="sibTrans" cxnId="{C7F588D9-121E-41A3-91C6-15DAECBAA47E}">
      <dgm:prSet/>
      <dgm:spPr/>
      <dgm:t>
        <a:bodyPr/>
        <a:lstStyle/>
        <a:p>
          <a:endParaRPr lang="de-DE"/>
        </a:p>
      </dgm:t>
    </dgm:pt>
    <dgm:pt modelId="{04512EDE-38E7-4C14-BBBC-ADC61A33BE0D}" type="pres">
      <dgm:prSet presAssocID="{79F45006-C88A-4DAF-B72A-9847241FAEA6}" presName="linearFlow" presStyleCnt="0">
        <dgm:presLayoutVars>
          <dgm:dir/>
          <dgm:resizeHandles val="exact"/>
        </dgm:presLayoutVars>
      </dgm:prSet>
      <dgm:spPr/>
    </dgm:pt>
    <dgm:pt modelId="{CD869CD0-722B-49A2-940B-3219A2DB2095}" type="pres">
      <dgm:prSet presAssocID="{32620D58-9FEC-40F2-95F6-4FDDE459A6FD}" presName="composite" presStyleCnt="0"/>
      <dgm:spPr/>
    </dgm:pt>
    <dgm:pt modelId="{F998014B-EAB9-4F87-9236-58E526290D7F}" type="pres">
      <dgm:prSet presAssocID="{32620D58-9FEC-40F2-95F6-4FDDE459A6FD}" presName="imgShp" presStyleLbl="fgImgPlace1" presStyleIdx="0" presStyleCnt="1" custScaleX="64056" custScaleY="64056" custLinFactNeighborX="-2542" custLinFactNeighborY="124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3B756285-5226-4C06-AA22-49007A3DB127}" type="pres">
      <dgm:prSet presAssocID="{32620D58-9FEC-40F2-95F6-4FDDE459A6FD}" presName="txShp" presStyleLbl="node1" presStyleIdx="0" presStyleCnt="1" custAng="0" custScaleX="104796" custScaleY="57651" custLinFactNeighborX="2713">
        <dgm:presLayoutVars>
          <dgm:bulletEnabled val="1"/>
        </dgm:presLayoutVars>
      </dgm:prSet>
      <dgm:spPr/>
      <dgm:t>
        <a:bodyPr/>
        <a:lstStyle/>
        <a:p>
          <a:endParaRPr lang="de-DE"/>
        </a:p>
      </dgm:t>
    </dgm:pt>
  </dgm:ptLst>
  <dgm:cxnLst>
    <dgm:cxn modelId="{A4AE9354-5430-4DBE-9D7C-85C21874ED44}" type="presOf" srcId="{CF3D314B-425A-4770-89FD-94552BF71352}" destId="{3B756285-5226-4C06-AA22-49007A3DB127}" srcOrd="0" destOrd="1" presId="urn:microsoft.com/office/officeart/2005/8/layout/vList3"/>
    <dgm:cxn modelId="{C7F588D9-121E-41A3-91C6-15DAECBAA47E}" srcId="{32620D58-9FEC-40F2-95F6-4FDDE459A6FD}" destId="{398B6318-6204-4256-9A98-887FCC7339AA}" srcOrd="1" destOrd="0" parTransId="{35CDBA7C-202E-469B-917E-EDE802D3A27B}" sibTransId="{D0ADDA9E-B79A-4943-915C-E5D7864E0A0E}"/>
    <dgm:cxn modelId="{C1347F7A-8688-455E-BB14-7A92BFDD936D}" type="presOf" srcId="{79F45006-C88A-4DAF-B72A-9847241FAEA6}" destId="{04512EDE-38E7-4C14-BBBC-ADC61A33BE0D}" srcOrd="0" destOrd="0" presId="urn:microsoft.com/office/officeart/2005/8/layout/vList3"/>
    <dgm:cxn modelId="{C01E5132-2A01-451A-AF00-0945E1EC18D4}" srcId="{32620D58-9FEC-40F2-95F6-4FDDE459A6FD}" destId="{CF3D314B-425A-4770-89FD-94552BF71352}" srcOrd="0" destOrd="0" parTransId="{A9D8CD44-A858-4CB3-8BE2-68B9802C8FF1}" sibTransId="{D10E5FA0-8162-4817-A306-C4B32DDE2F2F}"/>
    <dgm:cxn modelId="{CF1E7ED4-D169-4948-9D23-837CEF643ADB}" type="presOf" srcId="{398B6318-6204-4256-9A98-887FCC7339AA}" destId="{3B756285-5226-4C06-AA22-49007A3DB127}" srcOrd="0" destOrd="2" presId="urn:microsoft.com/office/officeart/2005/8/layout/vList3"/>
    <dgm:cxn modelId="{1FA210B4-2C84-4CBF-BB4A-D39D671381A6}" srcId="{79F45006-C88A-4DAF-B72A-9847241FAEA6}" destId="{32620D58-9FEC-40F2-95F6-4FDDE459A6FD}" srcOrd="0" destOrd="0" parTransId="{25A83D50-DE71-4DF0-A61A-98FDDD972A19}" sibTransId="{7DC9CA43-9339-44CA-A4C8-EC3C78085FA2}"/>
    <dgm:cxn modelId="{5728C6B4-A374-4D50-A8AE-1AB9E6E17DE4}" type="presOf" srcId="{32620D58-9FEC-40F2-95F6-4FDDE459A6FD}" destId="{3B756285-5226-4C06-AA22-49007A3DB127}" srcOrd="0" destOrd="0" presId="urn:microsoft.com/office/officeart/2005/8/layout/vList3"/>
    <dgm:cxn modelId="{35691BC6-F038-4055-98FA-5ABCE701387E}" type="presParOf" srcId="{04512EDE-38E7-4C14-BBBC-ADC61A33BE0D}" destId="{CD869CD0-722B-49A2-940B-3219A2DB2095}" srcOrd="0" destOrd="0" presId="urn:microsoft.com/office/officeart/2005/8/layout/vList3"/>
    <dgm:cxn modelId="{44274E25-91F8-4EBB-A046-D6DA650931DA}" type="presParOf" srcId="{CD869CD0-722B-49A2-940B-3219A2DB2095}" destId="{F998014B-EAB9-4F87-9236-58E526290D7F}" srcOrd="0" destOrd="0" presId="urn:microsoft.com/office/officeart/2005/8/layout/vList3"/>
    <dgm:cxn modelId="{D36060D0-016B-408B-B8B0-4FA8CB383E1A}" type="presParOf" srcId="{CD869CD0-722B-49A2-940B-3219A2DB2095}" destId="{3B756285-5226-4C06-AA22-49007A3DB12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F45006-C88A-4DAF-B72A-9847241FAEA6}" type="doc">
      <dgm:prSet loTypeId="urn:microsoft.com/office/officeart/2005/8/layout/vList3" loCatId="picture" qsTypeId="urn:microsoft.com/office/officeart/2005/8/quickstyle/3d6" qsCatId="3D" csTypeId="urn:microsoft.com/office/officeart/2005/8/colors/colorful1" csCatId="colorful" phldr="1"/>
      <dgm:spPr/>
    </dgm:pt>
    <dgm:pt modelId="{9CC6E953-5BCA-416A-8898-DA8BC54F179F}">
      <dgm:prSet phldrT="[Text]" custT="1"/>
      <dgm:spPr>
        <a:solidFill>
          <a:schemeClr val="accent3"/>
        </a:solidFill>
      </dgm:spPr>
      <dgm:t>
        <a:bodyPr lIns="540000"/>
        <a:lstStyle/>
        <a:p>
          <a:r>
            <a:rPr lang="de-DE" sz="1800" b="1" dirty="0" smtClean="0"/>
            <a:t>Vernetzung</a:t>
          </a:r>
          <a:endParaRPr lang="de-DE" sz="1800" b="1" dirty="0"/>
        </a:p>
      </dgm:t>
    </dgm:pt>
    <dgm:pt modelId="{168D097D-81F1-4317-9DF7-6321E1C9DDDC}" type="parTrans" cxnId="{B92978FE-66A8-4A08-A312-442133F5C4D8}">
      <dgm:prSet/>
      <dgm:spPr/>
      <dgm:t>
        <a:bodyPr/>
        <a:lstStyle/>
        <a:p>
          <a:endParaRPr lang="de-DE"/>
        </a:p>
      </dgm:t>
    </dgm:pt>
    <dgm:pt modelId="{DF110DA5-0736-43F5-AC50-5E4312EB643C}" type="sibTrans" cxnId="{B92978FE-66A8-4A08-A312-442133F5C4D8}">
      <dgm:prSet/>
      <dgm:spPr/>
      <dgm:t>
        <a:bodyPr/>
        <a:lstStyle/>
        <a:p>
          <a:endParaRPr lang="de-DE"/>
        </a:p>
      </dgm:t>
    </dgm:pt>
    <dgm:pt modelId="{D879A9F5-4019-4DD4-997E-52F2DE849DEE}">
      <dgm:prSet phldrT="[Text]" custT="1"/>
      <dgm:spPr>
        <a:solidFill>
          <a:schemeClr val="accent3"/>
        </a:solidFill>
      </dgm:spPr>
      <dgm:t>
        <a:bodyPr lIns="540000"/>
        <a:lstStyle/>
        <a:p>
          <a:r>
            <a:rPr lang="de-DE" sz="1800" dirty="0" smtClean="0"/>
            <a:t>Erweiterung des OpenMUC-Softwareframework um REST-Client und -Server</a:t>
          </a:r>
          <a:endParaRPr lang="de-DE" sz="1800" dirty="0"/>
        </a:p>
      </dgm:t>
    </dgm:pt>
    <dgm:pt modelId="{E80BB487-2A74-43B8-B49C-AF0BD0B246F1}" type="parTrans" cxnId="{267480A9-49A5-4C1E-A6C9-79BE2EC3BD9C}">
      <dgm:prSet/>
      <dgm:spPr/>
      <dgm:t>
        <a:bodyPr/>
        <a:lstStyle/>
        <a:p>
          <a:endParaRPr lang="de-DE"/>
        </a:p>
      </dgm:t>
    </dgm:pt>
    <dgm:pt modelId="{A789F494-1173-4C8C-A66E-DAE2BB02B886}" type="sibTrans" cxnId="{267480A9-49A5-4C1E-A6C9-79BE2EC3BD9C}">
      <dgm:prSet/>
      <dgm:spPr/>
      <dgm:t>
        <a:bodyPr/>
        <a:lstStyle/>
        <a:p>
          <a:endParaRPr lang="de-DE"/>
        </a:p>
      </dgm:t>
    </dgm:pt>
    <dgm:pt modelId="{04512EDE-38E7-4C14-BBBC-ADC61A33BE0D}" type="pres">
      <dgm:prSet presAssocID="{79F45006-C88A-4DAF-B72A-9847241FAEA6}" presName="linearFlow" presStyleCnt="0">
        <dgm:presLayoutVars>
          <dgm:dir/>
          <dgm:resizeHandles val="exact"/>
        </dgm:presLayoutVars>
      </dgm:prSet>
      <dgm:spPr/>
    </dgm:pt>
    <dgm:pt modelId="{C80F16F0-83C1-4E2F-8276-8DED34825C3B}" type="pres">
      <dgm:prSet presAssocID="{9CC6E953-5BCA-416A-8898-DA8BC54F179F}" presName="composite" presStyleCnt="0"/>
      <dgm:spPr/>
    </dgm:pt>
    <dgm:pt modelId="{D9DCB956-E171-4BAB-A019-EFBBF1827203}" type="pres">
      <dgm:prSet presAssocID="{9CC6E953-5BCA-416A-8898-DA8BC54F179F}" presName="imgShp" presStyleLbl="fgImgPlace1" presStyleIdx="0" presStyleCnt="1" custScaleX="80069" custScaleY="80069" custLinFactNeighborX="28388" custLinFactNeighborY="196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862F73BB-FBE3-4304-B425-A4D48263D2B2}" type="pres">
      <dgm:prSet presAssocID="{9CC6E953-5BCA-416A-8898-DA8BC54F179F}" presName="txShp" presStyleLbl="node1" presStyleIdx="0" presStyleCnt="1" custScaleX="104416" custScaleY="71992" custLinFactNeighborX="15723" custLinFactNeighborY="1927">
        <dgm:presLayoutVars>
          <dgm:bulletEnabled val="1"/>
        </dgm:presLayoutVars>
      </dgm:prSet>
      <dgm:spPr/>
      <dgm:t>
        <a:bodyPr/>
        <a:lstStyle/>
        <a:p>
          <a:endParaRPr lang="de-DE"/>
        </a:p>
      </dgm:t>
    </dgm:pt>
  </dgm:ptLst>
  <dgm:cxnLst>
    <dgm:cxn modelId="{B92978FE-66A8-4A08-A312-442133F5C4D8}" srcId="{79F45006-C88A-4DAF-B72A-9847241FAEA6}" destId="{9CC6E953-5BCA-416A-8898-DA8BC54F179F}" srcOrd="0" destOrd="0" parTransId="{168D097D-81F1-4317-9DF7-6321E1C9DDDC}" sibTransId="{DF110DA5-0736-43F5-AC50-5E4312EB643C}"/>
    <dgm:cxn modelId="{2EC97D7C-A27A-4BDB-8C9B-F88681AF2C7A}" type="presOf" srcId="{9CC6E953-5BCA-416A-8898-DA8BC54F179F}" destId="{862F73BB-FBE3-4304-B425-A4D48263D2B2}" srcOrd="0" destOrd="0" presId="urn:microsoft.com/office/officeart/2005/8/layout/vList3"/>
    <dgm:cxn modelId="{3E95A060-BD14-4DD3-B141-432A3BDDCE18}" type="presOf" srcId="{79F45006-C88A-4DAF-B72A-9847241FAEA6}" destId="{04512EDE-38E7-4C14-BBBC-ADC61A33BE0D}" srcOrd="0" destOrd="0" presId="urn:microsoft.com/office/officeart/2005/8/layout/vList3"/>
    <dgm:cxn modelId="{11D048FA-428E-41FD-A0B6-D0A50BA8F687}" type="presOf" srcId="{D879A9F5-4019-4DD4-997E-52F2DE849DEE}" destId="{862F73BB-FBE3-4304-B425-A4D48263D2B2}" srcOrd="0" destOrd="1" presId="urn:microsoft.com/office/officeart/2005/8/layout/vList3"/>
    <dgm:cxn modelId="{267480A9-49A5-4C1E-A6C9-79BE2EC3BD9C}" srcId="{9CC6E953-5BCA-416A-8898-DA8BC54F179F}" destId="{D879A9F5-4019-4DD4-997E-52F2DE849DEE}" srcOrd="0" destOrd="0" parTransId="{E80BB487-2A74-43B8-B49C-AF0BD0B246F1}" sibTransId="{A789F494-1173-4C8C-A66E-DAE2BB02B886}"/>
    <dgm:cxn modelId="{03E6A679-5B63-44D0-998A-4138F173B7F8}" type="presParOf" srcId="{04512EDE-38E7-4C14-BBBC-ADC61A33BE0D}" destId="{C80F16F0-83C1-4E2F-8276-8DED34825C3B}" srcOrd="0" destOrd="0" presId="urn:microsoft.com/office/officeart/2005/8/layout/vList3"/>
    <dgm:cxn modelId="{0DBFB2B5-B80C-4BAC-8F53-6F5B1DD39F9A}" type="presParOf" srcId="{C80F16F0-83C1-4E2F-8276-8DED34825C3B}" destId="{D9DCB956-E171-4BAB-A019-EFBBF1827203}" srcOrd="0" destOrd="0" presId="urn:microsoft.com/office/officeart/2005/8/layout/vList3"/>
    <dgm:cxn modelId="{7FC27645-BBB6-4FAC-B550-AC6752C71333}" type="presParOf" srcId="{C80F16F0-83C1-4E2F-8276-8DED34825C3B}" destId="{862F73BB-FBE3-4304-B425-A4D48263D2B2}"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F45006-C88A-4DAF-B72A-9847241FAEA6}" type="doc">
      <dgm:prSet loTypeId="urn:microsoft.com/office/officeart/2005/8/layout/vList3" loCatId="picture" qsTypeId="urn:microsoft.com/office/officeart/2005/8/quickstyle/3d6" qsCatId="3D" csTypeId="urn:microsoft.com/office/officeart/2005/8/colors/colorful1" csCatId="colorful" phldr="1"/>
      <dgm:spPr/>
    </dgm:pt>
    <dgm:pt modelId="{9CC6E953-5BCA-416A-8898-DA8BC54F179F}">
      <dgm:prSet phldrT="[Text]" custT="1"/>
      <dgm:spPr/>
      <dgm:t>
        <a:bodyPr lIns="540000"/>
        <a:lstStyle/>
        <a:p>
          <a:r>
            <a:rPr lang="de-DE" sz="1800" b="1" dirty="0" smtClean="0"/>
            <a:t>Algorithmen</a:t>
          </a:r>
          <a:endParaRPr lang="de-DE" sz="1800" b="1" dirty="0"/>
        </a:p>
      </dgm:t>
    </dgm:pt>
    <dgm:pt modelId="{168D097D-81F1-4317-9DF7-6321E1C9DDDC}" type="parTrans" cxnId="{B92978FE-66A8-4A08-A312-442133F5C4D8}">
      <dgm:prSet/>
      <dgm:spPr/>
      <dgm:t>
        <a:bodyPr/>
        <a:lstStyle/>
        <a:p>
          <a:endParaRPr lang="de-DE"/>
        </a:p>
      </dgm:t>
    </dgm:pt>
    <dgm:pt modelId="{DF110DA5-0736-43F5-AC50-5E4312EB643C}" type="sibTrans" cxnId="{B92978FE-66A8-4A08-A312-442133F5C4D8}">
      <dgm:prSet/>
      <dgm:spPr/>
      <dgm:t>
        <a:bodyPr/>
        <a:lstStyle/>
        <a:p>
          <a:endParaRPr lang="de-DE"/>
        </a:p>
      </dgm:t>
    </dgm:pt>
    <dgm:pt modelId="{D6783871-C92D-47AA-9E81-CF5A7C9F85DE}">
      <dgm:prSet phldrT="[Text]" custT="1"/>
      <dgm:spPr/>
      <dgm:t>
        <a:bodyPr lIns="540000"/>
        <a:lstStyle/>
        <a:p>
          <a:r>
            <a:rPr lang="de-DE" sz="1800" dirty="0" smtClean="0"/>
            <a:t>Ladealgorithmus als Webservice</a:t>
          </a:r>
          <a:endParaRPr lang="de-DE" sz="1800" dirty="0"/>
        </a:p>
      </dgm:t>
    </dgm:pt>
    <dgm:pt modelId="{E478D83A-EB6E-40A5-9EB6-2E2F09D19CF4}" type="parTrans" cxnId="{5712E1C3-2FE9-404F-B894-C0A01B3C2016}">
      <dgm:prSet/>
      <dgm:spPr/>
      <dgm:t>
        <a:bodyPr/>
        <a:lstStyle/>
        <a:p>
          <a:endParaRPr lang="de-DE"/>
        </a:p>
      </dgm:t>
    </dgm:pt>
    <dgm:pt modelId="{B345F984-CFD4-4C13-A2EC-BE4B7717A65B}" type="sibTrans" cxnId="{5712E1C3-2FE9-404F-B894-C0A01B3C2016}">
      <dgm:prSet/>
      <dgm:spPr/>
      <dgm:t>
        <a:bodyPr/>
        <a:lstStyle/>
        <a:p>
          <a:endParaRPr lang="de-DE"/>
        </a:p>
      </dgm:t>
    </dgm:pt>
    <dgm:pt modelId="{7DCDC4E3-7D22-4735-99C4-0DDFB2F3276F}">
      <dgm:prSet phldrT="[Text]" custT="1"/>
      <dgm:spPr/>
      <dgm:t>
        <a:bodyPr lIns="540000"/>
        <a:lstStyle/>
        <a:p>
          <a:r>
            <a:rPr lang="de-DE" sz="1800" dirty="0" smtClean="0"/>
            <a:t>Integration in FOKUS-Cloud-architektur</a:t>
          </a:r>
          <a:endParaRPr lang="de-DE" sz="1800" dirty="0"/>
        </a:p>
      </dgm:t>
    </dgm:pt>
    <dgm:pt modelId="{5FC8E513-35D3-4EE4-87C9-A8F101F92D25}" type="parTrans" cxnId="{C5E87B8A-3F92-4545-B9F6-28B794ACD6AA}">
      <dgm:prSet/>
      <dgm:spPr/>
      <dgm:t>
        <a:bodyPr/>
        <a:lstStyle/>
        <a:p>
          <a:endParaRPr lang="de-DE"/>
        </a:p>
      </dgm:t>
    </dgm:pt>
    <dgm:pt modelId="{95711098-5943-441F-A8AA-54B72E1B2E0E}" type="sibTrans" cxnId="{C5E87B8A-3F92-4545-B9F6-28B794ACD6AA}">
      <dgm:prSet/>
      <dgm:spPr/>
      <dgm:t>
        <a:bodyPr/>
        <a:lstStyle/>
        <a:p>
          <a:endParaRPr lang="de-DE"/>
        </a:p>
      </dgm:t>
    </dgm:pt>
    <dgm:pt modelId="{04512EDE-38E7-4C14-BBBC-ADC61A33BE0D}" type="pres">
      <dgm:prSet presAssocID="{79F45006-C88A-4DAF-B72A-9847241FAEA6}" presName="linearFlow" presStyleCnt="0">
        <dgm:presLayoutVars>
          <dgm:dir/>
          <dgm:resizeHandles val="exact"/>
        </dgm:presLayoutVars>
      </dgm:prSet>
      <dgm:spPr/>
    </dgm:pt>
    <dgm:pt modelId="{C80F16F0-83C1-4E2F-8276-8DED34825C3B}" type="pres">
      <dgm:prSet presAssocID="{9CC6E953-5BCA-416A-8898-DA8BC54F179F}" presName="composite" presStyleCnt="0"/>
      <dgm:spPr/>
    </dgm:pt>
    <dgm:pt modelId="{D9DCB956-E171-4BAB-A019-EFBBF1827203}" type="pres">
      <dgm:prSet presAssocID="{9CC6E953-5BCA-416A-8898-DA8BC54F179F}" presName="imgShp" presStyleLbl="fgImgPlace1" presStyleIdx="0" presStyleCnt="1" custScaleX="95228" custScaleY="95228" custLinFactNeighborX="-38968"/>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862F73BB-FBE3-4304-B425-A4D48263D2B2}" type="pres">
      <dgm:prSet presAssocID="{9CC6E953-5BCA-416A-8898-DA8BC54F179F}" presName="txShp" presStyleLbl="node1" presStyleIdx="0" presStyleCnt="1" custScaleX="117354" custScaleY="85705">
        <dgm:presLayoutVars>
          <dgm:bulletEnabled val="1"/>
        </dgm:presLayoutVars>
      </dgm:prSet>
      <dgm:spPr/>
      <dgm:t>
        <a:bodyPr/>
        <a:lstStyle/>
        <a:p>
          <a:endParaRPr lang="de-DE"/>
        </a:p>
      </dgm:t>
    </dgm:pt>
  </dgm:ptLst>
  <dgm:cxnLst>
    <dgm:cxn modelId="{5712E1C3-2FE9-404F-B894-C0A01B3C2016}" srcId="{9CC6E953-5BCA-416A-8898-DA8BC54F179F}" destId="{D6783871-C92D-47AA-9E81-CF5A7C9F85DE}" srcOrd="0" destOrd="0" parTransId="{E478D83A-EB6E-40A5-9EB6-2E2F09D19CF4}" sibTransId="{B345F984-CFD4-4C13-A2EC-BE4B7717A65B}"/>
    <dgm:cxn modelId="{B92978FE-66A8-4A08-A312-442133F5C4D8}" srcId="{79F45006-C88A-4DAF-B72A-9847241FAEA6}" destId="{9CC6E953-5BCA-416A-8898-DA8BC54F179F}" srcOrd="0" destOrd="0" parTransId="{168D097D-81F1-4317-9DF7-6321E1C9DDDC}" sibTransId="{DF110DA5-0736-43F5-AC50-5E4312EB643C}"/>
    <dgm:cxn modelId="{864EE593-8FA0-426D-96C4-7F8D6357C09E}" type="presOf" srcId="{D6783871-C92D-47AA-9E81-CF5A7C9F85DE}" destId="{862F73BB-FBE3-4304-B425-A4D48263D2B2}" srcOrd="0" destOrd="1" presId="urn:microsoft.com/office/officeart/2005/8/layout/vList3"/>
    <dgm:cxn modelId="{00725C0F-E8DE-41A1-8854-FC5CA0A164F3}" type="presOf" srcId="{79F45006-C88A-4DAF-B72A-9847241FAEA6}" destId="{04512EDE-38E7-4C14-BBBC-ADC61A33BE0D}" srcOrd="0" destOrd="0" presId="urn:microsoft.com/office/officeart/2005/8/layout/vList3"/>
    <dgm:cxn modelId="{7DA1B754-4C47-48D4-9432-F58ABD1B9BDA}" type="presOf" srcId="{9CC6E953-5BCA-416A-8898-DA8BC54F179F}" destId="{862F73BB-FBE3-4304-B425-A4D48263D2B2}" srcOrd="0" destOrd="0" presId="urn:microsoft.com/office/officeart/2005/8/layout/vList3"/>
    <dgm:cxn modelId="{C5E87B8A-3F92-4545-B9F6-28B794ACD6AA}" srcId="{9CC6E953-5BCA-416A-8898-DA8BC54F179F}" destId="{7DCDC4E3-7D22-4735-99C4-0DDFB2F3276F}" srcOrd="1" destOrd="0" parTransId="{5FC8E513-35D3-4EE4-87C9-A8F101F92D25}" sibTransId="{95711098-5943-441F-A8AA-54B72E1B2E0E}"/>
    <dgm:cxn modelId="{75896F1E-C6D1-403E-A812-4D7EB8EE2170}" type="presOf" srcId="{7DCDC4E3-7D22-4735-99C4-0DDFB2F3276F}" destId="{862F73BB-FBE3-4304-B425-A4D48263D2B2}" srcOrd="0" destOrd="2" presId="urn:microsoft.com/office/officeart/2005/8/layout/vList3"/>
    <dgm:cxn modelId="{EFD9CCCF-7830-4A37-9967-89163B418E9B}" type="presParOf" srcId="{04512EDE-38E7-4C14-BBBC-ADC61A33BE0D}" destId="{C80F16F0-83C1-4E2F-8276-8DED34825C3B}" srcOrd="0" destOrd="0" presId="urn:microsoft.com/office/officeart/2005/8/layout/vList3"/>
    <dgm:cxn modelId="{2891249B-ABAF-4588-80E7-C5E6BF492D66}" type="presParOf" srcId="{C80F16F0-83C1-4E2F-8276-8DED34825C3B}" destId="{D9DCB956-E171-4BAB-A019-EFBBF1827203}" srcOrd="0" destOrd="0" presId="urn:microsoft.com/office/officeart/2005/8/layout/vList3"/>
    <dgm:cxn modelId="{8A2A2908-C01B-4A0F-9C99-1413584C9217}" type="presParOf" srcId="{C80F16F0-83C1-4E2F-8276-8DED34825C3B}" destId="{862F73BB-FBE3-4304-B425-A4D48263D2B2}" srcOrd="1" destOrd="0" presId="urn:microsoft.com/office/officeart/2005/8/layout/vLis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0604C5-AE62-4C0A-811B-F6E8A9A0CAE7}" type="doc">
      <dgm:prSet loTypeId="urn:microsoft.com/office/officeart/2009/layout/CircleArrowProcess" loCatId="cycle" qsTypeId="urn:microsoft.com/office/officeart/2005/8/quickstyle/3d6" qsCatId="3D" csTypeId="urn:microsoft.com/office/officeart/2005/8/colors/accent2_3" csCatId="accent2" phldr="1"/>
      <dgm:spPr/>
      <dgm:t>
        <a:bodyPr/>
        <a:lstStyle/>
        <a:p>
          <a:endParaRPr lang="de-DE"/>
        </a:p>
      </dgm:t>
    </dgm:pt>
    <dgm:pt modelId="{5A2DAD48-1749-4B7E-941F-448E9E834DBA}">
      <dgm:prSet phldrT="[Text]" custT="1"/>
      <dgm:spPr/>
      <dgm:t>
        <a:bodyPr/>
        <a:lstStyle/>
        <a:p>
          <a:r>
            <a:rPr lang="de-DE" sz="1200" b="1" dirty="0" smtClean="0"/>
            <a:t>Energie-</a:t>
          </a:r>
          <a:br>
            <a:rPr lang="de-DE" sz="1200" b="1" dirty="0" smtClean="0"/>
          </a:br>
          <a:r>
            <a:rPr lang="de-DE" sz="1200" b="1" dirty="0" smtClean="0"/>
            <a:t>verfügbar-keit</a:t>
          </a:r>
          <a:endParaRPr lang="de-DE" sz="1200" b="1" dirty="0"/>
        </a:p>
      </dgm:t>
    </dgm:pt>
    <dgm:pt modelId="{20D360A9-3C18-46EA-9CD7-82A2D23232BC}" type="parTrans" cxnId="{E00639DE-B466-43A9-8CC9-A1DBFDF410AB}">
      <dgm:prSet/>
      <dgm:spPr/>
      <dgm:t>
        <a:bodyPr/>
        <a:lstStyle/>
        <a:p>
          <a:endParaRPr lang="de-DE"/>
        </a:p>
      </dgm:t>
    </dgm:pt>
    <dgm:pt modelId="{1A680359-A7CD-466C-B926-CDF497745646}" type="sibTrans" cxnId="{E00639DE-B466-43A9-8CC9-A1DBFDF410AB}">
      <dgm:prSet/>
      <dgm:spPr/>
      <dgm:t>
        <a:bodyPr/>
        <a:lstStyle/>
        <a:p>
          <a:endParaRPr lang="de-DE"/>
        </a:p>
      </dgm:t>
    </dgm:pt>
    <dgm:pt modelId="{783CBAED-221F-48F5-81D1-6EC948A7AF76}">
      <dgm:prSet phldrT="[Text]" custT="1"/>
      <dgm:spPr/>
      <dgm:t>
        <a:bodyPr/>
        <a:lstStyle/>
        <a:p>
          <a:r>
            <a:rPr lang="de-DE" sz="1200" b="1" dirty="0" smtClean="0"/>
            <a:t>Ladepläne</a:t>
          </a:r>
          <a:endParaRPr lang="de-DE" sz="1200" b="1" dirty="0"/>
        </a:p>
      </dgm:t>
    </dgm:pt>
    <dgm:pt modelId="{35B791CD-475A-4A27-8DD1-594BC8AFEB7B}" type="parTrans" cxnId="{DCD923FB-095E-40ED-860A-1F5FB466231B}">
      <dgm:prSet/>
      <dgm:spPr/>
      <dgm:t>
        <a:bodyPr/>
        <a:lstStyle/>
        <a:p>
          <a:endParaRPr lang="de-DE"/>
        </a:p>
      </dgm:t>
    </dgm:pt>
    <dgm:pt modelId="{1B40AC2A-19FC-4418-BE42-9BE48AB40DC6}" type="sibTrans" cxnId="{DCD923FB-095E-40ED-860A-1F5FB466231B}">
      <dgm:prSet/>
      <dgm:spPr/>
      <dgm:t>
        <a:bodyPr/>
        <a:lstStyle/>
        <a:p>
          <a:endParaRPr lang="de-DE"/>
        </a:p>
      </dgm:t>
    </dgm:pt>
    <dgm:pt modelId="{C125F30E-2EE1-4F2B-A5B5-A28141F01D3D}">
      <dgm:prSet phldrT="[Text]" custT="1"/>
      <dgm:spPr/>
      <dgm:t>
        <a:bodyPr/>
        <a:lstStyle/>
        <a:p>
          <a:r>
            <a:rPr lang="de-DE" sz="1200" b="1" dirty="0" smtClean="0"/>
            <a:t>Fahrzeug-daten</a:t>
          </a:r>
          <a:endParaRPr lang="de-DE" sz="1200" b="1" dirty="0"/>
        </a:p>
      </dgm:t>
    </dgm:pt>
    <dgm:pt modelId="{1FB21CA2-EAAB-4D82-AA1E-90A01AE99921}" type="parTrans" cxnId="{45F9C00C-3561-4340-8C88-33897524C036}">
      <dgm:prSet/>
      <dgm:spPr/>
      <dgm:t>
        <a:bodyPr/>
        <a:lstStyle/>
        <a:p>
          <a:endParaRPr lang="de-DE"/>
        </a:p>
      </dgm:t>
    </dgm:pt>
    <dgm:pt modelId="{9A4F6DF6-E392-41AB-B81F-CD6FD049049F}" type="sibTrans" cxnId="{45F9C00C-3561-4340-8C88-33897524C036}">
      <dgm:prSet/>
      <dgm:spPr/>
      <dgm:t>
        <a:bodyPr/>
        <a:lstStyle/>
        <a:p>
          <a:endParaRPr lang="de-DE"/>
        </a:p>
      </dgm:t>
    </dgm:pt>
    <dgm:pt modelId="{5561666A-0321-470A-B64E-0AACDDD356B1}">
      <dgm:prSet phldrT="[Text]" custT="1"/>
      <dgm:spPr/>
      <dgm:t>
        <a:bodyPr/>
        <a:lstStyle/>
        <a:p>
          <a:r>
            <a:rPr lang="de-DE" sz="1200" b="1" dirty="0" smtClean="0"/>
            <a:t>Anschluss-</a:t>
          </a:r>
          <a:br>
            <a:rPr lang="de-DE" sz="1200" b="1" dirty="0" smtClean="0"/>
          </a:br>
          <a:r>
            <a:rPr lang="de-DE" sz="1200" b="1" dirty="0" smtClean="0"/>
            <a:t>kapazität</a:t>
          </a:r>
          <a:endParaRPr lang="de-DE" sz="1200" b="1" dirty="0"/>
        </a:p>
      </dgm:t>
    </dgm:pt>
    <dgm:pt modelId="{9B976517-C0F7-4EBE-8F24-02F1E659044F}" type="parTrans" cxnId="{300331DF-97F0-475F-9B25-D0643D931B5D}">
      <dgm:prSet/>
      <dgm:spPr/>
      <dgm:t>
        <a:bodyPr/>
        <a:lstStyle/>
        <a:p>
          <a:endParaRPr lang="de-DE"/>
        </a:p>
      </dgm:t>
    </dgm:pt>
    <dgm:pt modelId="{4C3A83D0-90F2-4DB6-B410-D8CCB3490DB9}" type="sibTrans" cxnId="{300331DF-97F0-475F-9B25-D0643D931B5D}">
      <dgm:prSet/>
      <dgm:spPr/>
      <dgm:t>
        <a:bodyPr/>
        <a:lstStyle/>
        <a:p>
          <a:endParaRPr lang="de-DE"/>
        </a:p>
      </dgm:t>
    </dgm:pt>
    <dgm:pt modelId="{BBE786AA-7A15-4A07-AA54-42C3022C3FC1}">
      <dgm:prSet phldrT="[Text]" custT="1"/>
      <dgm:spPr/>
      <dgm:t>
        <a:bodyPr/>
        <a:lstStyle/>
        <a:p>
          <a:r>
            <a:rPr lang="de-DE" sz="1200" dirty="0" smtClean="0"/>
            <a:t>maximale Ladeleistung innerhalb der verfüg-baren Grenzen</a:t>
          </a:r>
          <a:endParaRPr lang="de-DE" sz="1200" dirty="0"/>
        </a:p>
      </dgm:t>
    </dgm:pt>
    <dgm:pt modelId="{83EB3D4C-6D3A-4E80-BB2F-04D69EC60A3B}" type="parTrans" cxnId="{91440218-6466-49DC-8C69-A183C8653CFD}">
      <dgm:prSet/>
      <dgm:spPr/>
      <dgm:t>
        <a:bodyPr/>
        <a:lstStyle/>
        <a:p>
          <a:endParaRPr lang="de-DE"/>
        </a:p>
      </dgm:t>
    </dgm:pt>
    <dgm:pt modelId="{63F0C393-C600-48F6-8A62-E81D136C7D64}" type="sibTrans" cxnId="{91440218-6466-49DC-8C69-A183C8653CFD}">
      <dgm:prSet/>
      <dgm:spPr/>
      <dgm:t>
        <a:bodyPr/>
        <a:lstStyle/>
        <a:p>
          <a:endParaRPr lang="de-DE"/>
        </a:p>
      </dgm:t>
    </dgm:pt>
    <dgm:pt modelId="{5879908C-5528-46F0-963A-7547CFD0A6C3}">
      <dgm:prSet phldrT="[Text]" custT="1"/>
      <dgm:spPr/>
      <dgm:t>
        <a:bodyPr/>
        <a:lstStyle/>
        <a:p>
          <a:r>
            <a:rPr lang="de-DE" sz="1200" dirty="0" smtClean="0"/>
            <a:t>kostenoptimales Laden mit erneuerbaren Energien</a:t>
          </a:r>
          <a:endParaRPr lang="de-DE" sz="1200" dirty="0"/>
        </a:p>
      </dgm:t>
    </dgm:pt>
    <dgm:pt modelId="{7D26174F-ABB8-452A-ACCA-94CCEAF5AB8B}" type="parTrans" cxnId="{0D837C20-D829-44F5-B772-78025CB7F146}">
      <dgm:prSet/>
      <dgm:spPr/>
      <dgm:t>
        <a:bodyPr/>
        <a:lstStyle/>
        <a:p>
          <a:endParaRPr lang="de-DE"/>
        </a:p>
      </dgm:t>
    </dgm:pt>
    <dgm:pt modelId="{EE5EA4BF-803D-4621-B70B-82E4CA15BFF1}" type="sibTrans" cxnId="{0D837C20-D829-44F5-B772-78025CB7F146}">
      <dgm:prSet/>
      <dgm:spPr/>
      <dgm:t>
        <a:bodyPr/>
        <a:lstStyle/>
        <a:p>
          <a:endParaRPr lang="de-DE"/>
        </a:p>
      </dgm:t>
    </dgm:pt>
    <dgm:pt modelId="{10FC004F-E3A6-4895-AD5F-F4D639B07264}">
      <dgm:prSet phldrT="[Text]" custT="1"/>
      <dgm:spPr/>
      <dgm:t>
        <a:bodyPr/>
        <a:lstStyle/>
        <a:p>
          <a:r>
            <a:rPr lang="de-DE" sz="1200" dirty="0" smtClean="0"/>
            <a:t>Berücksichtigung der aktuellen Nutzung</a:t>
          </a:r>
          <a:endParaRPr lang="de-DE" sz="1200" dirty="0"/>
        </a:p>
      </dgm:t>
    </dgm:pt>
    <dgm:pt modelId="{62CE6223-0BFB-4B09-B4F7-EE6B34C1E133}" type="parTrans" cxnId="{2CD808E1-CCC4-4526-934C-4179445AA333}">
      <dgm:prSet/>
      <dgm:spPr/>
      <dgm:t>
        <a:bodyPr/>
        <a:lstStyle/>
        <a:p>
          <a:endParaRPr lang="de-DE"/>
        </a:p>
      </dgm:t>
    </dgm:pt>
    <dgm:pt modelId="{7559F8DD-D69A-4463-B1A4-9B1D3AF1E1DA}" type="sibTrans" cxnId="{2CD808E1-CCC4-4526-934C-4179445AA333}">
      <dgm:prSet/>
      <dgm:spPr/>
      <dgm:t>
        <a:bodyPr/>
        <a:lstStyle/>
        <a:p>
          <a:endParaRPr lang="de-DE"/>
        </a:p>
      </dgm:t>
    </dgm:pt>
    <dgm:pt modelId="{D3549C57-700F-42FB-8AD6-188432D1A1F4}">
      <dgm:prSet phldrT="[Text]" custT="1"/>
      <dgm:spPr/>
      <dgm:t>
        <a:bodyPr/>
        <a:lstStyle/>
        <a:p>
          <a:r>
            <a:rPr lang="de-DE" sz="1200" dirty="0" smtClean="0"/>
            <a:t>fahrzeugscharfe Ladeplanung für maximale Verfügbarkeit</a:t>
          </a:r>
          <a:endParaRPr lang="de-DE" sz="1200" dirty="0"/>
        </a:p>
      </dgm:t>
    </dgm:pt>
    <dgm:pt modelId="{D826A3E5-27CE-42BA-AF72-B3CA7289B466}" type="parTrans" cxnId="{B85EC7F5-9D7C-49C5-90BE-DB0ACB82069A}">
      <dgm:prSet/>
      <dgm:spPr/>
      <dgm:t>
        <a:bodyPr/>
        <a:lstStyle/>
        <a:p>
          <a:endParaRPr lang="de-DE"/>
        </a:p>
      </dgm:t>
    </dgm:pt>
    <dgm:pt modelId="{BA0FB4F9-C35E-4135-B289-265B0EE6AF0F}" type="sibTrans" cxnId="{B85EC7F5-9D7C-49C5-90BE-DB0ACB82069A}">
      <dgm:prSet/>
      <dgm:spPr/>
      <dgm:t>
        <a:bodyPr/>
        <a:lstStyle/>
        <a:p>
          <a:endParaRPr lang="de-DE"/>
        </a:p>
      </dgm:t>
    </dgm:pt>
    <dgm:pt modelId="{D0795D32-B9EA-4F3C-9A0C-CA6825930A84}" type="pres">
      <dgm:prSet presAssocID="{FE0604C5-AE62-4C0A-811B-F6E8A9A0CAE7}" presName="Name0" presStyleCnt="0">
        <dgm:presLayoutVars>
          <dgm:chMax val="7"/>
          <dgm:chPref val="7"/>
          <dgm:dir/>
          <dgm:animLvl val="lvl"/>
        </dgm:presLayoutVars>
      </dgm:prSet>
      <dgm:spPr/>
      <dgm:t>
        <a:bodyPr/>
        <a:lstStyle/>
        <a:p>
          <a:endParaRPr lang="de-DE"/>
        </a:p>
      </dgm:t>
    </dgm:pt>
    <dgm:pt modelId="{99A5FAC7-7776-46B0-AFD3-E602BFABE87C}" type="pres">
      <dgm:prSet presAssocID="{5561666A-0321-470A-B64E-0AACDDD356B1}" presName="Accent1" presStyleCnt="0"/>
      <dgm:spPr/>
      <dgm:t>
        <a:bodyPr/>
        <a:lstStyle/>
        <a:p>
          <a:endParaRPr lang="de-DE"/>
        </a:p>
      </dgm:t>
    </dgm:pt>
    <dgm:pt modelId="{9C74DA5C-B886-4448-8E81-4B4B9650BEFB}" type="pres">
      <dgm:prSet presAssocID="{5561666A-0321-470A-B64E-0AACDDD356B1}" presName="Accent" presStyleLbl="node1" presStyleIdx="0" presStyleCnt="4"/>
      <dgm:spPr/>
      <dgm:t>
        <a:bodyPr/>
        <a:lstStyle/>
        <a:p>
          <a:endParaRPr lang="de-DE"/>
        </a:p>
      </dgm:t>
    </dgm:pt>
    <dgm:pt modelId="{43F6CE3B-BA75-459E-AD16-19D3DE9A957D}" type="pres">
      <dgm:prSet presAssocID="{5561666A-0321-470A-B64E-0AACDDD356B1}" presName="Child1" presStyleLbl="revTx" presStyleIdx="0" presStyleCnt="8" custScaleX="167155" custScaleY="106554" custLinFactNeighborX="32103" custLinFactNeighborY="-1372">
        <dgm:presLayoutVars>
          <dgm:chMax val="0"/>
          <dgm:chPref val="0"/>
          <dgm:bulletEnabled val="1"/>
        </dgm:presLayoutVars>
      </dgm:prSet>
      <dgm:spPr/>
      <dgm:t>
        <a:bodyPr/>
        <a:lstStyle/>
        <a:p>
          <a:endParaRPr lang="de-DE"/>
        </a:p>
      </dgm:t>
    </dgm:pt>
    <dgm:pt modelId="{5BE4D0CC-452D-433F-B981-83CD6DDCC91D}" type="pres">
      <dgm:prSet presAssocID="{5561666A-0321-470A-B64E-0AACDDD356B1}" presName="Parent1" presStyleLbl="revTx" presStyleIdx="1" presStyleCnt="8" custLinFactNeighborX="-2854">
        <dgm:presLayoutVars>
          <dgm:chMax val="1"/>
          <dgm:chPref val="1"/>
          <dgm:bulletEnabled val="1"/>
        </dgm:presLayoutVars>
      </dgm:prSet>
      <dgm:spPr/>
      <dgm:t>
        <a:bodyPr/>
        <a:lstStyle/>
        <a:p>
          <a:endParaRPr lang="de-DE"/>
        </a:p>
      </dgm:t>
    </dgm:pt>
    <dgm:pt modelId="{64CB83C0-4233-4684-B144-1F3C10752D9F}" type="pres">
      <dgm:prSet presAssocID="{5A2DAD48-1749-4B7E-941F-448E9E834DBA}" presName="Accent2" presStyleCnt="0"/>
      <dgm:spPr/>
      <dgm:t>
        <a:bodyPr/>
        <a:lstStyle/>
        <a:p>
          <a:endParaRPr lang="de-DE"/>
        </a:p>
      </dgm:t>
    </dgm:pt>
    <dgm:pt modelId="{E19FD424-00DC-4BDC-9E16-95831C881E96}" type="pres">
      <dgm:prSet presAssocID="{5A2DAD48-1749-4B7E-941F-448E9E834DBA}" presName="Accent" presStyleLbl="node1" presStyleIdx="1" presStyleCnt="4"/>
      <dgm:spPr/>
      <dgm:t>
        <a:bodyPr/>
        <a:lstStyle/>
        <a:p>
          <a:endParaRPr lang="de-DE"/>
        </a:p>
      </dgm:t>
    </dgm:pt>
    <dgm:pt modelId="{6AD91F5A-3839-413B-BBD9-9D5EE3E0BD0B}" type="pres">
      <dgm:prSet presAssocID="{5A2DAD48-1749-4B7E-941F-448E9E834DBA}" presName="Child2" presStyleLbl="revTx" presStyleIdx="2" presStyleCnt="8" custScaleX="178534" custLinFactNeighborX="51129" custLinFactNeighborY="2821">
        <dgm:presLayoutVars>
          <dgm:chMax val="0"/>
          <dgm:chPref val="0"/>
          <dgm:bulletEnabled val="1"/>
        </dgm:presLayoutVars>
      </dgm:prSet>
      <dgm:spPr/>
      <dgm:t>
        <a:bodyPr/>
        <a:lstStyle/>
        <a:p>
          <a:endParaRPr lang="de-DE"/>
        </a:p>
      </dgm:t>
    </dgm:pt>
    <dgm:pt modelId="{484842AE-FD21-44A0-9EF0-EB44F733BC25}" type="pres">
      <dgm:prSet presAssocID="{5A2DAD48-1749-4B7E-941F-448E9E834DBA}" presName="Parent2" presStyleLbl="revTx" presStyleIdx="3" presStyleCnt="8" custLinFactNeighborX="-5388">
        <dgm:presLayoutVars>
          <dgm:chMax val="1"/>
          <dgm:chPref val="1"/>
          <dgm:bulletEnabled val="1"/>
        </dgm:presLayoutVars>
      </dgm:prSet>
      <dgm:spPr/>
      <dgm:t>
        <a:bodyPr/>
        <a:lstStyle/>
        <a:p>
          <a:endParaRPr lang="de-DE"/>
        </a:p>
      </dgm:t>
    </dgm:pt>
    <dgm:pt modelId="{6654AC68-0666-414A-B1D7-C645B809037A}" type="pres">
      <dgm:prSet presAssocID="{C125F30E-2EE1-4F2B-A5B5-A28141F01D3D}" presName="Accent3" presStyleCnt="0"/>
      <dgm:spPr/>
      <dgm:t>
        <a:bodyPr/>
        <a:lstStyle/>
        <a:p>
          <a:endParaRPr lang="de-DE"/>
        </a:p>
      </dgm:t>
    </dgm:pt>
    <dgm:pt modelId="{5E2A8B7B-9B6B-47C7-BCC3-3D8473C5610C}" type="pres">
      <dgm:prSet presAssocID="{C125F30E-2EE1-4F2B-A5B5-A28141F01D3D}" presName="Accent" presStyleLbl="node1" presStyleIdx="2" presStyleCnt="4"/>
      <dgm:spPr/>
      <dgm:t>
        <a:bodyPr/>
        <a:lstStyle/>
        <a:p>
          <a:endParaRPr lang="de-DE"/>
        </a:p>
      </dgm:t>
    </dgm:pt>
    <dgm:pt modelId="{665BA3AA-22A2-4B95-B73B-37F0385D6D36}" type="pres">
      <dgm:prSet presAssocID="{C125F30E-2EE1-4F2B-A5B5-A28141F01D3D}" presName="Child3" presStyleLbl="revTx" presStyleIdx="4" presStyleCnt="8" custScaleX="169780" custLinFactNeighborX="29795" custLinFactNeighborY="3638">
        <dgm:presLayoutVars>
          <dgm:chMax val="0"/>
          <dgm:chPref val="0"/>
          <dgm:bulletEnabled val="1"/>
        </dgm:presLayoutVars>
      </dgm:prSet>
      <dgm:spPr/>
      <dgm:t>
        <a:bodyPr/>
        <a:lstStyle/>
        <a:p>
          <a:endParaRPr lang="de-DE"/>
        </a:p>
      </dgm:t>
    </dgm:pt>
    <dgm:pt modelId="{79E99FCC-B919-492E-8A8D-D81C1265137E}" type="pres">
      <dgm:prSet presAssocID="{C125F30E-2EE1-4F2B-A5B5-A28141F01D3D}" presName="Parent3" presStyleLbl="revTx" presStyleIdx="5" presStyleCnt="8" custLinFactNeighborX="-5388">
        <dgm:presLayoutVars>
          <dgm:chMax val="1"/>
          <dgm:chPref val="1"/>
          <dgm:bulletEnabled val="1"/>
        </dgm:presLayoutVars>
      </dgm:prSet>
      <dgm:spPr/>
      <dgm:t>
        <a:bodyPr/>
        <a:lstStyle/>
        <a:p>
          <a:endParaRPr lang="de-DE"/>
        </a:p>
      </dgm:t>
    </dgm:pt>
    <dgm:pt modelId="{94A467CE-9C11-4A84-BAA4-FB83DC8DEF26}" type="pres">
      <dgm:prSet presAssocID="{783CBAED-221F-48F5-81D1-6EC948A7AF76}" presName="Accent4" presStyleCnt="0"/>
      <dgm:spPr/>
      <dgm:t>
        <a:bodyPr/>
        <a:lstStyle/>
        <a:p>
          <a:endParaRPr lang="de-DE"/>
        </a:p>
      </dgm:t>
    </dgm:pt>
    <dgm:pt modelId="{91A04BC8-E38C-4283-BC1B-9C12F17D5D20}" type="pres">
      <dgm:prSet presAssocID="{783CBAED-221F-48F5-81D1-6EC948A7AF76}" presName="Accent" presStyleLbl="node1" presStyleIdx="3" presStyleCnt="4"/>
      <dgm:spPr>
        <a:solidFill>
          <a:schemeClr val="tx2"/>
        </a:solidFill>
      </dgm:spPr>
      <dgm:t>
        <a:bodyPr/>
        <a:lstStyle/>
        <a:p>
          <a:endParaRPr lang="de-DE"/>
        </a:p>
      </dgm:t>
    </dgm:pt>
    <dgm:pt modelId="{22B8FB70-FB59-44F9-8DEE-8CB500DACDFA}" type="pres">
      <dgm:prSet presAssocID="{783CBAED-221F-48F5-81D1-6EC948A7AF76}" presName="Child4" presStyleLbl="revTx" presStyleIdx="6" presStyleCnt="8" custScaleX="172227" custLinFactNeighborX="36067" custLinFactNeighborY="28016">
        <dgm:presLayoutVars>
          <dgm:chMax val="0"/>
          <dgm:chPref val="0"/>
          <dgm:bulletEnabled val="1"/>
        </dgm:presLayoutVars>
      </dgm:prSet>
      <dgm:spPr/>
      <dgm:t>
        <a:bodyPr/>
        <a:lstStyle/>
        <a:p>
          <a:endParaRPr lang="de-DE"/>
        </a:p>
      </dgm:t>
    </dgm:pt>
    <dgm:pt modelId="{767F5D40-6E5A-43EE-9B46-D26A1D18BCCE}" type="pres">
      <dgm:prSet presAssocID="{783CBAED-221F-48F5-81D1-6EC948A7AF76}" presName="Parent4" presStyleLbl="revTx" presStyleIdx="7" presStyleCnt="8">
        <dgm:presLayoutVars>
          <dgm:chMax val="1"/>
          <dgm:chPref val="1"/>
          <dgm:bulletEnabled val="1"/>
        </dgm:presLayoutVars>
      </dgm:prSet>
      <dgm:spPr/>
      <dgm:t>
        <a:bodyPr/>
        <a:lstStyle/>
        <a:p>
          <a:endParaRPr lang="de-DE"/>
        </a:p>
      </dgm:t>
    </dgm:pt>
  </dgm:ptLst>
  <dgm:cxnLst>
    <dgm:cxn modelId="{2DD6A434-E0FC-4035-94CF-4988D2EAA5A5}" type="presOf" srcId="{783CBAED-221F-48F5-81D1-6EC948A7AF76}" destId="{767F5D40-6E5A-43EE-9B46-D26A1D18BCCE}" srcOrd="0" destOrd="0" presId="urn:microsoft.com/office/officeart/2009/layout/CircleArrowProcess"/>
    <dgm:cxn modelId="{6D83BD2C-8578-45E1-B03A-6B3BDB707D5C}" type="presOf" srcId="{BBE786AA-7A15-4A07-AA54-42C3022C3FC1}" destId="{43F6CE3B-BA75-459E-AD16-19D3DE9A957D}" srcOrd="0" destOrd="0" presId="urn:microsoft.com/office/officeart/2009/layout/CircleArrowProcess"/>
    <dgm:cxn modelId="{D87C6392-D44D-46D0-8EC3-D0063931928B}" type="presOf" srcId="{D3549C57-700F-42FB-8AD6-188432D1A1F4}" destId="{22B8FB70-FB59-44F9-8DEE-8CB500DACDFA}" srcOrd="0" destOrd="0" presId="urn:microsoft.com/office/officeart/2009/layout/CircleArrowProcess"/>
    <dgm:cxn modelId="{158EB2B6-6ECE-42E1-8FA7-B11570C5A2B3}" type="presOf" srcId="{C125F30E-2EE1-4F2B-A5B5-A28141F01D3D}" destId="{79E99FCC-B919-492E-8A8D-D81C1265137E}" srcOrd="0" destOrd="0" presId="urn:microsoft.com/office/officeart/2009/layout/CircleArrowProcess"/>
    <dgm:cxn modelId="{300331DF-97F0-475F-9B25-D0643D931B5D}" srcId="{FE0604C5-AE62-4C0A-811B-F6E8A9A0CAE7}" destId="{5561666A-0321-470A-B64E-0AACDDD356B1}" srcOrd="0" destOrd="0" parTransId="{9B976517-C0F7-4EBE-8F24-02F1E659044F}" sibTransId="{4C3A83D0-90F2-4DB6-B410-D8CCB3490DB9}"/>
    <dgm:cxn modelId="{0C77540E-091A-4C71-A121-9C13DC2570C3}" type="presOf" srcId="{10FC004F-E3A6-4895-AD5F-F4D639B07264}" destId="{665BA3AA-22A2-4B95-B73B-37F0385D6D36}" srcOrd="0" destOrd="0" presId="urn:microsoft.com/office/officeart/2009/layout/CircleArrowProcess"/>
    <dgm:cxn modelId="{F9CF99C1-5C17-4645-A353-14B724666177}" type="presOf" srcId="{5561666A-0321-470A-B64E-0AACDDD356B1}" destId="{5BE4D0CC-452D-433F-B981-83CD6DDCC91D}" srcOrd="0" destOrd="0" presId="urn:microsoft.com/office/officeart/2009/layout/CircleArrowProcess"/>
    <dgm:cxn modelId="{E00639DE-B466-43A9-8CC9-A1DBFDF410AB}" srcId="{FE0604C5-AE62-4C0A-811B-F6E8A9A0CAE7}" destId="{5A2DAD48-1749-4B7E-941F-448E9E834DBA}" srcOrd="1" destOrd="0" parTransId="{20D360A9-3C18-46EA-9CD7-82A2D23232BC}" sibTransId="{1A680359-A7CD-466C-B926-CDF497745646}"/>
    <dgm:cxn modelId="{DCD923FB-095E-40ED-860A-1F5FB466231B}" srcId="{FE0604C5-AE62-4C0A-811B-F6E8A9A0CAE7}" destId="{783CBAED-221F-48F5-81D1-6EC948A7AF76}" srcOrd="3" destOrd="0" parTransId="{35B791CD-475A-4A27-8DD1-594BC8AFEB7B}" sibTransId="{1B40AC2A-19FC-4418-BE42-9BE48AB40DC6}"/>
    <dgm:cxn modelId="{847666D0-D1F4-4F3B-914F-157A622B13F1}" type="presOf" srcId="{5879908C-5528-46F0-963A-7547CFD0A6C3}" destId="{6AD91F5A-3839-413B-BBD9-9D5EE3E0BD0B}" srcOrd="0" destOrd="0" presId="urn:microsoft.com/office/officeart/2009/layout/CircleArrowProcess"/>
    <dgm:cxn modelId="{CA40AB30-4337-47D8-84AD-B7462B61F732}" type="presOf" srcId="{FE0604C5-AE62-4C0A-811B-F6E8A9A0CAE7}" destId="{D0795D32-B9EA-4F3C-9A0C-CA6825930A84}" srcOrd="0" destOrd="0" presId="urn:microsoft.com/office/officeart/2009/layout/CircleArrowProcess"/>
    <dgm:cxn modelId="{45F9C00C-3561-4340-8C88-33897524C036}" srcId="{FE0604C5-AE62-4C0A-811B-F6E8A9A0CAE7}" destId="{C125F30E-2EE1-4F2B-A5B5-A28141F01D3D}" srcOrd="2" destOrd="0" parTransId="{1FB21CA2-EAAB-4D82-AA1E-90A01AE99921}" sibTransId="{9A4F6DF6-E392-41AB-B81F-CD6FD049049F}"/>
    <dgm:cxn modelId="{780C1AB2-26E2-40AE-B0C3-9E7050895446}" type="presOf" srcId="{5A2DAD48-1749-4B7E-941F-448E9E834DBA}" destId="{484842AE-FD21-44A0-9EF0-EB44F733BC25}" srcOrd="0" destOrd="0" presId="urn:microsoft.com/office/officeart/2009/layout/CircleArrowProcess"/>
    <dgm:cxn modelId="{0D837C20-D829-44F5-B772-78025CB7F146}" srcId="{5A2DAD48-1749-4B7E-941F-448E9E834DBA}" destId="{5879908C-5528-46F0-963A-7547CFD0A6C3}" srcOrd="0" destOrd="0" parTransId="{7D26174F-ABB8-452A-ACCA-94CCEAF5AB8B}" sibTransId="{EE5EA4BF-803D-4621-B70B-82E4CA15BFF1}"/>
    <dgm:cxn modelId="{2CD808E1-CCC4-4526-934C-4179445AA333}" srcId="{C125F30E-2EE1-4F2B-A5B5-A28141F01D3D}" destId="{10FC004F-E3A6-4895-AD5F-F4D639B07264}" srcOrd="0" destOrd="0" parTransId="{62CE6223-0BFB-4B09-B4F7-EE6B34C1E133}" sibTransId="{7559F8DD-D69A-4463-B1A4-9B1D3AF1E1DA}"/>
    <dgm:cxn modelId="{91440218-6466-49DC-8C69-A183C8653CFD}" srcId="{5561666A-0321-470A-B64E-0AACDDD356B1}" destId="{BBE786AA-7A15-4A07-AA54-42C3022C3FC1}" srcOrd="0" destOrd="0" parTransId="{83EB3D4C-6D3A-4E80-BB2F-04D69EC60A3B}" sibTransId="{63F0C393-C600-48F6-8A62-E81D136C7D64}"/>
    <dgm:cxn modelId="{B85EC7F5-9D7C-49C5-90BE-DB0ACB82069A}" srcId="{783CBAED-221F-48F5-81D1-6EC948A7AF76}" destId="{D3549C57-700F-42FB-8AD6-188432D1A1F4}" srcOrd="0" destOrd="0" parTransId="{D826A3E5-27CE-42BA-AF72-B3CA7289B466}" sibTransId="{BA0FB4F9-C35E-4135-B289-265B0EE6AF0F}"/>
    <dgm:cxn modelId="{73D34AB9-243D-44D9-8159-8E2EF1DA7185}" type="presParOf" srcId="{D0795D32-B9EA-4F3C-9A0C-CA6825930A84}" destId="{99A5FAC7-7776-46B0-AFD3-E602BFABE87C}" srcOrd="0" destOrd="0" presId="urn:microsoft.com/office/officeart/2009/layout/CircleArrowProcess"/>
    <dgm:cxn modelId="{00B55C99-8F72-4244-9C05-858BF295B87A}" type="presParOf" srcId="{99A5FAC7-7776-46B0-AFD3-E602BFABE87C}" destId="{9C74DA5C-B886-4448-8E81-4B4B9650BEFB}" srcOrd="0" destOrd="0" presId="urn:microsoft.com/office/officeart/2009/layout/CircleArrowProcess"/>
    <dgm:cxn modelId="{46F3B60E-5533-46A2-8BF0-24F541CD18EE}" type="presParOf" srcId="{D0795D32-B9EA-4F3C-9A0C-CA6825930A84}" destId="{43F6CE3B-BA75-459E-AD16-19D3DE9A957D}" srcOrd="1" destOrd="0" presId="urn:microsoft.com/office/officeart/2009/layout/CircleArrowProcess"/>
    <dgm:cxn modelId="{CBF5D13B-32CE-407D-9512-0965B93558A9}" type="presParOf" srcId="{D0795D32-B9EA-4F3C-9A0C-CA6825930A84}" destId="{5BE4D0CC-452D-433F-B981-83CD6DDCC91D}" srcOrd="2" destOrd="0" presId="urn:microsoft.com/office/officeart/2009/layout/CircleArrowProcess"/>
    <dgm:cxn modelId="{7E4FF038-7655-4133-AD22-09B27E4A5B6F}" type="presParOf" srcId="{D0795D32-B9EA-4F3C-9A0C-CA6825930A84}" destId="{64CB83C0-4233-4684-B144-1F3C10752D9F}" srcOrd="3" destOrd="0" presId="urn:microsoft.com/office/officeart/2009/layout/CircleArrowProcess"/>
    <dgm:cxn modelId="{EE4AC9CC-31F7-47E7-AFD9-60DFEE143206}" type="presParOf" srcId="{64CB83C0-4233-4684-B144-1F3C10752D9F}" destId="{E19FD424-00DC-4BDC-9E16-95831C881E96}" srcOrd="0" destOrd="0" presId="urn:microsoft.com/office/officeart/2009/layout/CircleArrowProcess"/>
    <dgm:cxn modelId="{2468E8B9-2C85-47A3-BEE3-947D677F9E13}" type="presParOf" srcId="{D0795D32-B9EA-4F3C-9A0C-CA6825930A84}" destId="{6AD91F5A-3839-413B-BBD9-9D5EE3E0BD0B}" srcOrd="4" destOrd="0" presId="urn:microsoft.com/office/officeart/2009/layout/CircleArrowProcess"/>
    <dgm:cxn modelId="{CEA5D383-EBF6-4E5C-8DF3-8F9EA016AF59}" type="presParOf" srcId="{D0795D32-B9EA-4F3C-9A0C-CA6825930A84}" destId="{484842AE-FD21-44A0-9EF0-EB44F733BC25}" srcOrd="5" destOrd="0" presId="urn:microsoft.com/office/officeart/2009/layout/CircleArrowProcess"/>
    <dgm:cxn modelId="{2F9A895C-D7F2-4900-8DD7-B03CEF5ADE65}" type="presParOf" srcId="{D0795D32-B9EA-4F3C-9A0C-CA6825930A84}" destId="{6654AC68-0666-414A-B1D7-C645B809037A}" srcOrd="6" destOrd="0" presId="urn:microsoft.com/office/officeart/2009/layout/CircleArrowProcess"/>
    <dgm:cxn modelId="{AFA0C5D7-9664-4216-94A0-1BA2D2C9FE99}" type="presParOf" srcId="{6654AC68-0666-414A-B1D7-C645B809037A}" destId="{5E2A8B7B-9B6B-47C7-BCC3-3D8473C5610C}" srcOrd="0" destOrd="0" presId="urn:microsoft.com/office/officeart/2009/layout/CircleArrowProcess"/>
    <dgm:cxn modelId="{30A61411-2C5D-4A80-B899-A27BF8B454A4}" type="presParOf" srcId="{D0795D32-B9EA-4F3C-9A0C-CA6825930A84}" destId="{665BA3AA-22A2-4B95-B73B-37F0385D6D36}" srcOrd="7" destOrd="0" presId="urn:microsoft.com/office/officeart/2009/layout/CircleArrowProcess"/>
    <dgm:cxn modelId="{0A6FBE8C-9147-4E81-858C-FED8C3D5FC40}" type="presParOf" srcId="{D0795D32-B9EA-4F3C-9A0C-CA6825930A84}" destId="{79E99FCC-B919-492E-8A8D-D81C1265137E}" srcOrd="8" destOrd="0" presId="urn:microsoft.com/office/officeart/2009/layout/CircleArrowProcess"/>
    <dgm:cxn modelId="{DBCF855D-A74A-4512-A823-414C8A9B2555}" type="presParOf" srcId="{D0795D32-B9EA-4F3C-9A0C-CA6825930A84}" destId="{94A467CE-9C11-4A84-BAA4-FB83DC8DEF26}" srcOrd="9" destOrd="0" presId="urn:microsoft.com/office/officeart/2009/layout/CircleArrowProcess"/>
    <dgm:cxn modelId="{01E9FD64-657E-4FCB-9CFE-BA0BFB096BB2}" type="presParOf" srcId="{94A467CE-9C11-4A84-BAA4-FB83DC8DEF26}" destId="{91A04BC8-E38C-4283-BC1B-9C12F17D5D20}" srcOrd="0" destOrd="0" presId="urn:microsoft.com/office/officeart/2009/layout/CircleArrowProcess"/>
    <dgm:cxn modelId="{80FD1EDC-92B5-4D7E-87B5-9A3FC6A80DAE}" type="presParOf" srcId="{D0795D32-B9EA-4F3C-9A0C-CA6825930A84}" destId="{22B8FB70-FB59-44F9-8DEE-8CB500DACDFA}" srcOrd="10" destOrd="0" presId="urn:microsoft.com/office/officeart/2009/layout/CircleArrowProcess"/>
    <dgm:cxn modelId="{281BAD75-D890-4158-B8F9-D5A7542326AA}" type="presParOf" srcId="{D0795D32-B9EA-4F3C-9A0C-CA6825930A84}" destId="{767F5D40-6E5A-43EE-9B46-D26A1D18BCCE}"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F45006-C88A-4DAF-B72A-9847241FAEA6}" type="doc">
      <dgm:prSet loTypeId="urn:microsoft.com/office/officeart/2005/8/layout/vList3" loCatId="picture" qsTypeId="urn:microsoft.com/office/officeart/2005/8/quickstyle/3d6" qsCatId="3D" csTypeId="urn:microsoft.com/office/officeart/2005/8/colors/colorful1" csCatId="colorful" phldr="1"/>
      <dgm:spPr/>
    </dgm:pt>
    <dgm:pt modelId="{9CC6E953-5BCA-416A-8898-DA8BC54F179F}">
      <dgm:prSet phldrT="[Text]" custT="1"/>
      <dgm:spPr/>
      <dgm:t>
        <a:bodyPr lIns="36000"/>
        <a:lstStyle/>
        <a:p>
          <a:r>
            <a:rPr lang="de-DE" sz="900" b="1" dirty="0" smtClean="0"/>
            <a:t>Algorithmen</a:t>
          </a:r>
          <a:endParaRPr lang="de-DE" sz="900" b="1" dirty="0"/>
        </a:p>
      </dgm:t>
    </dgm:pt>
    <dgm:pt modelId="{168D097D-81F1-4317-9DF7-6321E1C9DDDC}" type="parTrans" cxnId="{B92978FE-66A8-4A08-A312-442133F5C4D8}">
      <dgm:prSet/>
      <dgm:spPr/>
      <dgm:t>
        <a:bodyPr/>
        <a:lstStyle/>
        <a:p>
          <a:endParaRPr lang="de-DE"/>
        </a:p>
      </dgm:t>
    </dgm:pt>
    <dgm:pt modelId="{DF110DA5-0736-43F5-AC50-5E4312EB643C}" type="sibTrans" cxnId="{B92978FE-66A8-4A08-A312-442133F5C4D8}">
      <dgm:prSet/>
      <dgm:spPr/>
      <dgm:t>
        <a:bodyPr/>
        <a:lstStyle/>
        <a:p>
          <a:endParaRPr lang="de-DE"/>
        </a:p>
      </dgm:t>
    </dgm:pt>
    <dgm:pt modelId="{04512EDE-38E7-4C14-BBBC-ADC61A33BE0D}" type="pres">
      <dgm:prSet presAssocID="{79F45006-C88A-4DAF-B72A-9847241FAEA6}" presName="linearFlow" presStyleCnt="0">
        <dgm:presLayoutVars>
          <dgm:dir/>
          <dgm:resizeHandles val="exact"/>
        </dgm:presLayoutVars>
      </dgm:prSet>
      <dgm:spPr/>
    </dgm:pt>
    <dgm:pt modelId="{C80F16F0-83C1-4E2F-8276-8DED34825C3B}" type="pres">
      <dgm:prSet presAssocID="{9CC6E953-5BCA-416A-8898-DA8BC54F179F}" presName="composite" presStyleCnt="0"/>
      <dgm:spPr/>
    </dgm:pt>
    <dgm:pt modelId="{D9DCB956-E171-4BAB-A019-EFBBF1827203}" type="pres">
      <dgm:prSet presAssocID="{9CC6E953-5BCA-416A-8898-DA8BC54F179F}" presName="imgShp" presStyleLbl="fgImgPlace1" presStyleIdx="0" presStyleCnt="1" custScaleX="89542" custScaleY="89542" custLinFactNeighborX="-11774" custLinFactNeighborY="167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862F73BB-FBE3-4304-B425-A4D48263D2B2}" type="pres">
      <dgm:prSet presAssocID="{9CC6E953-5BCA-416A-8898-DA8BC54F179F}" presName="txShp" presStyleLbl="node1" presStyleIdx="0" presStyleCnt="1" custScaleX="90216" custScaleY="59754">
        <dgm:presLayoutVars>
          <dgm:bulletEnabled val="1"/>
        </dgm:presLayoutVars>
      </dgm:prSet>
      <dgm:spPr/>
      <dgm:t>
        <a:bodyPr/>
        <a:lstStyle/>
        <a:p>
          <a:endParaRPr lang="de-DE"/>
        </a:p>
      </dgm:t>
    </dgm:pt>
  </dgm:ptLst>
  <dgm:cxnLst>
    <dgm:cxn modelId="{6540B23C-F099-4002-BABE-5E03AB0D7FAA}" type="presOf" srcId="{79F45006-C88A-4DAF-B72A-9847241FAEA6}" destId="{04512EDE-38E7-4C14-BBBC-ADC61A33BE0D}" srcOrd="0" destOrd="0" presId="urn:microsoft.com/office/officeart/2005/8/layout/vList3"/>
    <dgm:cxn modelId="{B92978FE-66A8-4A08-A312-442133F5C4D8}" srcId="{79F45006-C88A-4DAF-B72A-9847241FAEA6}" destId="{9CC6E953-5BCA-416A-8898-DA8BC54F179F}" srcOrd="0" destOrd="0" parTransId="{168D097D-81F1-4317-9DF7-6321E1C9DDDC}" sibTransId="{DF110DA5-0736-43F5-AC50-5E4312EB643C}"/>
    <dgm:cxn modelId="{BF1052F9-ED1B-4177-BB5D-456EAC78A2AB}" type="presOf" srcId="{9CC6E953-5BCA-416A-8898-DA8BC54F179F}" destId="{862F73BB-FBE3-4304-B425-A4D48263D2B2}" srcOrd="0" destOrd="0" presId="urn:microsoft.com/office/officeart/2005/8/layout/vList3"/>
    <dgm:cxn modelId="{2210CE8A-B8EF-4632-AF63-714B60A1DD8A}" type="presParOf" srcId="{04512EDE-38E7-4C14-BBBC-ADC61A33BE0D}" destId="{C80F16F0-83C1-4E2F-8276-8DED34825C3B}" srcOrd="0" destOrd="0" presId="urn:microsoft.com/office/officeart/2005/8/layout/vList3"/>
    <dgm:cxn modelId="{6B365BC5-2640-47FD-B729-358EAB4FB213}" type="presParOf" srcId="{C80F16F0-83C1-4E2F-8276-8DED34825C3B}" destId="{D9DCB956-E171-4BAB-A019-EFBBF1827203}" srcOrd="0" destOrd="0" presId="urn:microsoft.com/office/officeart/2005/8/layout/vList3"/>
    <dgm:cxn modelId="{75683EE7-A452-465B-A0A8-5C8F698478E5}" type="presParOf" srcId="{C80F16F0-83C1-4E2F-8276-8DED34825C3B}" destId="{862F73BB-FBE3-4304-B425-A4D48263D2B2}"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AB5DF7-FD4B-4C97-ABD1-993C03FDC450}"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de-DE"/>
        </a:p>
      </dgm:t>
    </dgm:pt>
    <dgm:pt modelId="{D9DFFDDB-C4DA-4B53-B5B9-BBDFB627D462}">
      <dgm:prSet phldrT="[Text]"/>
      <dgm:spPr>
        <a:solidFill>
          <a:srgbClr val="99C5D3"/>
        </a:solidFill>
        <a:effectLst>
          <a:outerShdw blurRad="50800" dist="38100" dir="5400000" algn="t" rotWithShape="0">
            <a:prstClr val="black">
              <a:alpha val="40000"/>
            </a:prstClr>
          </a:outerShdw>
        </a:effectLst>
      </dgm:spPr>
      <dgm:t>
        <a:bodyPr/>
        <a:lstStyle/>
        <a:p>
          <a:r>
            <a:rPr lang="de-DE" smtClean="0"/>
            <a:t>Ortungs-dienst</a:t>
          </a:r>
          <a:endParaRPr lang="de-DE"/>
        </a:p>
      </dgm:t>
    </dgm:pt>
    <dgm:pt modelId="{76FC1488-12A5-42B2-BE3B-424D4A30254A}" type="parTrans" cxnId="{A145542D-0C45-4A32-A604-BA17A3DF29BF}">
      <dgm:prSet/>
      <dgm:spPr/>
      <dgm:t>
        <a:bodyPr/>
        <a:lstStyle/>
        <a:p>
          <a:endParaRPr lang="de-DE"/>
        </a:p>
      </dgm:t>
    </dgm:pt>
    <dgm:pt modelId="{B3DE6113-2930-49A6-BB4E-978D0BB31BD3}" type="sibTrans" cxnId="{A145542D-0C45-4A32-A604-BA17A3DF29BF}">
      <dgm:prSet/>
      <dgm:spPr/>
      <dgm:t>
        <a:bodyPr/>
        <a:lstStyle/>
        <a:p>
          <a:endParaRPr lang="de-DE"/>
        </a:p>
      </dgm:t>
    </dgm:pt>
    <dgm:pt modelId="{125F847B-7DB8-40D5-BE5A-B064EA149DED}">
      <dgm:prSet phldrT="[Text]"/>
      <dgm:spPr>
        <a:solidFill>
          <a:srgbClr val="4C99B2"/>
        </a:solidFill>
        <a:effectLst>
          <a:outerShdw blurRad="50800" dist="38100" algn="l" rotWithShape="0">
            <a:prstClr val="black">
              <a:alpha val="40000"/>
            </a:prstClr>
          </a:outerShdw>
        </a:effectLst>
      </dgm:spPr>
      <dgm:t>
        <a:bodyPr/>
        <a:lstStyle/>
        <a:p>
          <a:r>
            <a:rPr lang="de-DE" smtClean="0"/>
            <a:t>Elektro-Fahrzeug</a:t>
          </a:r>
          <a:endParaRPr lang="de-DE"/>
        </a:p>
      </dgm:t>
    </dgm:pt>
    <dgm:pt modelId="{5E301BD3-CA00-42FF-AF7E-CFDDE9B90092}" type="parTrans" cxnId="{786DD4EA-8B78-444F-942A-A596B8327692}">
      <dgm:prSet/>
      <dgm:spPr>
        <a:solidFill>
          <a:srgbClr val="D4E6F4"/>
        </a:solidFill>
      </dgm:spPr>
      <dgm:t>
        <a:bodyPr/>
        <a:lstStyle/>
        <a:p>
          <a:endParaRPr lang="de-DE"/>
        </a:p>
      </dgm:t>
    </dgm:pt>
    <dgm:pt modelId="{5A6F7827-7466-45E5-9FF7-5D9E9D58D40E}" type="sibTrans" cxnId="{786DD4EA-8B78-444F-942A-A596B8327692}">
      <dgm:prSet/>
      <dgm:spPr/>
      <dgm:t>
        <a:bodyPr/>
        <a:lstStyle/>
        <a:p>
          <a:endParaRPr lang="de-DE"/>
        </a:p>
      </dgm:t>
    </dgm:pt>
    <dgm:pt modelId="{E9497813-5F97-45B9-9465-AA18B090DA10}">
      <dgm:prSet phldrT="[Text]"/>
      <dgm:spPr>
        <a:solidFill>
          <a:srgbClr val="4C99B2"/>
        </a:solidFill>
        <a:effectLst>
          <a:outerShdw blurRad="50800" dist="38100" dir="10800000" algn="r" rotWithShape="0">
            <a:prstClr val="black">
              <a:alpha val="40000"/>
            </a:prstClr>
          </a:outerShdw>
        </a:effectLst>
      </dgm:spPr>
      <dgm:t>
        <a:bodyPr/>
        <a:lstStyle/>
        <a:p>
          <a:r>
            <a:rPr lang="de-DE" smtClean="0"/>
            <a:t>Smartphone</a:t>
          </a:r>
          <a:endParaRPr lang="de-DE"/>
        </a:p>
      </dgm:t>
    </dgm:pt>
    <dgm:pt modelId="{86A2D692-C207-4D91-BBF8-011DCCFFCF19}" type="parTrans" cxnId="{C203726A-2800-4BEC-B821-69C3974D45A0}">
      <dgm:prSet/>
      <dgm:spPr>
        <a:solidFill>
          <a:srgbClr val="D4E6F4"/>
        </a:solidFill>
      </dgm:spPr>
      <dgm:t>
        <a:bodyPr/>
        <a:lstStyle/>
        <a:p>
          <a:endParaRPr lang="de-DE"/>
        </a:p>
      </dgm:t>
    </dgm:pt>
    <dgm:pt modelId="{2593E03D-B11E-4BFA-8E3A-115869EB3B6C}" type="sibTrans" cxnId="{C203726A-2800-4BEC-B821-69C3974D45A0}">
      <dgm:prSet/>
      <dgm:spPr/>
      <dgm:t>
        <a:bodyPr/>
        <a:lstStyle/>
        <a:p>
          <a:endParaRPr lang="de-DE"/>
        </a:p>
      </dgm:t>
    </dgm:pt>
    <dgm:pt modelId="{8EA84E1D-4D37-4ACA-A78C-1F7AEC883978}" type="pres">
      <dgm:prSet presAssocID="{18AB5DF7-FD4B-4C97-ABD1-993C03FDC450}" presName="cycle" presStyleCnt="0">
        <dgm:presLayoutVars>
          <dgm:chMax val="1"/>
          <dgm:dir/>
          <dgm:animLvl val="ctr"/>
          <dgm:resizeHandles val="exact"/>
        </dgm:presLayoutVars>
      </dgm:prSet>
      <dgm:spPr/>
      <dgm:t>
        <a:bodyPr/>
        <a:lstStyle/>
        <a:p>
          <a:endParaRPr lang="de-DE"/>
        </a:p>
      </dgm:t>
    </dgm:pt>
    <dgm:pt modelId="{150119D6-CDBE-4E33-B888-AEB9DD149EEA}" type="pres">
      <dgm:prSet presAssocID="{D9DFFDDB-C4DA-4B53-B5B9-BBDFB627D462}" presName="centerShape" presStyleLbl="node0" presStyleIdx="0" presStyleCnt="1" custScaleX="146135" custScaleY="94862" custLinFactNeighborX="-840" custLinFactNeighborY="-30708"/>
      <dgm:spPr/>
      <dgm:t>
        <a:bodyPr/>
        <a:lstStyle/>
        <a:p>
          <a:endParaRPr lang="de-DE"/>
        </a:p>
      </dgm:t>
    </dgm:pt>
    <dgm:pt modelId="{21D2646F-A538-4507-A04C-68D3D963F754}" type="pres">
      <dgm:prSet presAssocID="{5E301BD3-CA00-42FF-AF7E-CFDDE9B90092}" presName="parTrans" presStyleLbl="bgSibTrans2D1" presStyleIdx="0" presStyleCnt="2" custAng="11161111" custScaleX="83280" custLinFactNeighborX="-24638" custLinFactNeighborY="-37165"/>
      <dgm:spPr/>
      <dgm:t>
        <a:bodyPr/>
        <a:lstStyle/>
        <a:p>
          <a:endParaRPr lang="de-DE"/>
        </a:p>
      </dgm:t>
    </dgm:pt>
    <dgm:pt modelId="{DD60F7CC-D86B-4929-BA04-9933335933EE}" type="pres">
      <dgm:prSet presAssocID="{125F847B-7DB8-40D5-BE5A-B064EA149DED}" presName="node" presStyleLbl="node1" presStyleIdx="0" presStyleCnt="2" custScaleY="34842" custRadScaleRad="53287" custRadScaleInc="-58365">
        <dgm:presLayoutVars>
          <dgm:bulletEnabled val="1"/>
        </dgm:presLayoutVars>
      </dgm:prSet>
      <dgm:spPr/>
      <dgm:t>
        <a:bodyPr/>
        <a:lstStyle/>
        <a:p>
          <a:endParaRPr lang="de-DE"/>
        </a:p>
      </dgm:t>
    </dgm:pt>
    <dgm:pt modelId="{1AE8E72C-34F3-4783-BF09-3044F94985B8}" type="pres">
      <dgm:prSet presAssocID="{86A2D692-C207-4D91-BBF8-011DCCFFCF19}" presName="parTrans" presStyleLbl="bgSibTrans2D1" presStyleIdx="1" presStyleCnt="2" custAng="10770404" custScaleX="75962" custLinFactNeighborX="11407" custLinFactNeighborY="-32068"/>
      <dgm:spPr/>
      <dgm:t>
        <a:bodyPr/>
        <a:lstStyle/>
        <a:p>
          <a:endParaRPr lang="de-DE"/>
        </a:p>
      </dgm:t>
    </dgm:pt>
    <dgm:pt modelId="{3DA82A09-6ABB-408A-AD8E-C6BFE06FD6CE}" type="pres">
      <dgm:prSet presAssocID="{E9497813-5F97-45B9-9465-AA18B090DA10}" presName="node" presStyleLbl="node1" presStyleIdx="1" presStyleCnt="2" custScaleY="35219" custRadScaleRad="53095" custRadScaleInc="58305">
        <dgm:presLayoutVars>
          <dgm:bulletEnabled val="1"/>
        </dgm:presLayoutVars>
      </dgm:prSet>
      <dgm:spPr/>
      <dgm:t>
        <a:bodyPr/>
        <a:lstStyle/>
        <a:p>
          <a:endParaRPr lang="de-DE"/>
        </a:p>
      </dgm:t>
    </dgm:pt>
  </dgm:ptLst>
  <dgm:cxnLst>
    <dgm:cxn modelId="{841FA74A-D6C2-431D-B2C3-F4C1BE3D7B6F}" type="presOf" srcId="{E9497813-5F97-45B9-9465-AA18B090DA10}" destId="{3DA82A09-6ABB-408A-AD8E-C6BFE06FD6CE}" srcOrd="0" destOrd="0" presId="urn:microsoft.com/office/officeart/2005/8/layout/radial4"/>
    <dgm:cxn modelId="{C203726A-2800-4BEC-B821-69C3974D45A0}" srcId="{D9DFFDDB-C4DA-4B53-B5B9-BBDFB627D462}" destId="{E9497813-5F97-45B9-9465-AA18B090DA10}" srcOrd="1" destOrd="0" parTransId="{86A2D692-C207-4D91-BBF8-011DCCFFCF19}" sibTransId="{2593E03D-B11E-4BFA-8E3A-115869EB3B6C}"/>
    <dgm:cxn modelId="{786DD4EA-8B78-444F-942A-A596B8327692}" srcId="{D9DFFDDB-C4DA-4B53-B5B9-BBDFB627D462}" destId="{125F847B-7DB8-40D5-BE5A-B064EA149DED}" srcOrd="0" destOrd="0" parTransId="{5E301BD3-CA00-42FF-AF7E-CFDDE9B90092}" sibTransId="{5A6F7827-7466-45E5-9FF7-5D9E9D58D40E}"/>
    <dgm:cxn modelId="{9C5E08DA-BAE4-44E2-B3E2-0F5B0694C2FA}" type="presOf" srcId="{D9DFFDDB-C4DA-4B53-B5B9-BBDFB627D462}" destId="{150119D6-CDBE-4E33-B888-AEB9DD149EEA}" srcOrd="0" destOrd="0" presId="urn:microsoft.com/office/officeart/2005/8/layout/radial4"/>
    <dgm:cxn modelId="{A145542D-0C45-4A32-A604-BA17A3DF29BF}" srcId="{18AB5DF7-FD4B-4C97-ABD1-993C03FDC450}" destId="{D9DFFDDB-C4DA-4B53-B5B9-BBDFB627D462}" srcOrd="0" destOrd="0" parTransId="{76FC1488-12A5-42B2-BE3B-424D4A30254A}" sibTransId="{B3DE6113-2930-49A6-BB4E-978D0BB31BD3}"/>
    <dgm:cxn modelId="{037A7B1C-D451-4FB2-9623-43F5E05BAE2D}" type="presOf" srcId="{125F847B-7DB8-40D5-BE5A-B064EA149DED}" destId="{DD60F7CC-D86B-4929-BA04-9933335933EE}" srcOrd="0" destOrd="0" presId="urn:microsoft.com/office/officeart/2005/8/layout/radial4"/>
    <dgm:cxn modelId="{EEF97A1E-5A5B-422C-9BD2-ED875F4DF01B}" type="presOf" srcId="{18AB5DF7-FD4B-4C97-ABD1-993C03FDC450}" destId="{8EA84E1D-4D37-4ACA-A78C-1F7AEC883978}" srcOrd="0" destOrd="0" presId="urn:microsoft.com/office/officeart/2005/8/layout/radial4"/>
    <dgm:cxn modelId="{C0F7B153-9C07-4364-8F2B-8A844741878C}" type="presOf" srcId="{86A2D692-C207-4D91-BBF8-011DCCFFCF19}" destId="{1AE8E72C-34F3-4783-BF09-3044F94985B8}" srcOrd="0" destOrd="0" presId="urn:microsoft.com/office/officeart/2005/8/layout/radial4"/>
    <dgm:cxn modelId="{6EC017F2-9AF5-4FC6-962B-3EA57DEA030E}" type="presOf" srcId="{5E301BD3-CA00-42FF-AF7E-CFDDE9B90092}" destId="{21D2646F-A538-4507-A04C-68D3D963F754}" srcOrd="0" destOrd="0" presId="urn:microsoft.com/office/officeart/2005/8/layout/radial4"/>
    <dgm:cxn modelId="{0430A553-B46A-42D8-837B-15583577D899}" type="presParOf" srcId="{8EA84E1D-4D37-4ACA-A78C-1F7AEC883978}" destId="{150119D6-CDBE-4E33-B888-AEB9DD149EEA}" srcOrd="0" destOrd="0" presId="urn:microsoft.com/office/officeart/2005/8/layout/radial4"/>
    <dgm:cxn modelId="{3C624A86-5410-4FC7-BBF7-8207DBC50C11}" type="presParOf" srcId="{8EA84E1D-4D37-4ACA-A78C-1F7AEC883978}" destId="{21D2646F-A538-4507-A04C-68D3D963F754}" srcOrd="1" destOrd="0" presId="urn:microsoft.com/office/officeart/2005/8/layout/radial4"/>
    <dgm:cxn modelId="{A20CF54F-B3B7-4DB1-9B59-89ACE3148A50}" type="presParOf" srcId="{8EA84E1D-4D37-4ACA-A78C-1F7AEC883978}" destId="{DD60F7CC-D86B-4929-BA04-9933335933EE}" srcOrd="2" destOrd="0" presId="urn:microsoft.com/office/officeart/2005/8/layout/radial4"/>
    <dgm:cxn modelId="{BCAFA596-0B90-42ED-977E-FDA36998CF60}" type="presParOf" srcId="{8EA84E1D-4D37-4ACA-A78C-1F7AEC883978}" destId="{1AE8E72C-34F3-4783-BF09-3044F94985B8}" srcOrd="3" destOrd="0" presId="urn:microsoft.com/office/officeart/2005/8/layout/radial4"/>
    <dgm:cxn modelId="{25C2BB1D-9189-4A4F-B16F-78516EDAE328}" type="presParOf" srcId="{8EA84E1D-4D37-4ACA-A78C-1F7AEC883978}" destId="{3DA82A09-6ABB-408A-AD8E-C6BFE06FD6CE}" srcOrd="4"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56285-5226-4C06-AA22-49007A3DB127}">
      <dsp:nvSpPr>
        <dsp:cNvPr id="0" name=""/>
        <dsp:cNvSpPr/>
      </dsp:nvSpPr>
      <dsp:spPr>
        <a:xfrm rot="10800000">
          <a:off x="1512163" y="476007"/>
          <a:ext cx="4968008" cy="1296008"/>
        </a:xfrm>
        <a:prstGeom prst="homePlate">
          <a:avLst/>
        </a:prstGeom>
        <a:solidFill>
          <a:schemeClr val="accent4"/>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40000" tIns="68580" rIns="128016" bIns="68580" numCol="1" spcCol="1270" anchor="t" anchorCtr="0">
          <a:noAutofit/>
        </a:bodyPr>
        <a:lstStyle/>
        <a:p>
          <a:pPr lvl="0" algn="l" defTabSz="800100">
            <a:lnSpc>
              <a:spcPct val="90000"/>
            </a:lnSpc>
            <a:spcBef>
              <a:spcPct val="0"/>
            </a:spcBef>
            <a:spcAft>
              <a:spcPct val="35000"/>
            </a:spcAft>
          </a:pPr>
          <a:r>
            <a:rPr lang="de-DE" sz="1800" b="1" kern="1200" dirty="0" smtClean="0"/>
            <a:t>Feldsysteme</a:t>
          </a:r>
          <a:endParaRPr lang="de-DE" sz="1800" b="1" kern="1200" dirty="0"/>
        </a:p>
        <a:p>
          <a:pPr marL="171450" lvl="1" indent="-171450" algn="l" defTabSz="800100">
            <a:lnSpc>
              <a:spcPct val="90000"/>
            </a:lnSpc>
            <a:spcBef>
              <a:spcPct val="0"/>
            </a:spcBef>
            <a:spcAft>
              <a:spcPct val="15000"/>
            </a:spcAft>
            <a:buChar char="••"/>
          </a:pPr>
          <a:r>
            <a:rPr lang="de-DE" sz="1800" kern="1200" dirty="0" smtClean="0"/>
            <a:t>Firmware zur Ansteuerung induktiver Ladesysteme</a:t>
          </a:r>
          <a:endParaRPr lang="de-DE" sz="1800" kern="1200" dirty="0"/>
        </a:p>
        <a:p>
          <a:pPr marL="171450" lvl="1" indent="-171450" algn="l" defTabSz="800100">
            <a:lnSpc>
              <a:spcPct val="90000"/>
            </a:lnSpc>
            <a:spcBef>
              <a:spcPct val="0"/>
            </a:spcBef>
            <a:spcAft>
              <a:spcPct val="15000"/>
            </a:spcAft>
            <a:buChar char="••"/>
          </a:pPr>
          <a:r>
            <a:rPr lang="de-DE" sz="1800" kern="1200" dirty="0" smtClean="0"/>
            <a:t>HW-Finalisierung zur Produktreife</a:t>
          </a:r>
          <a:endParaRPr lang="de-DE" sz="1800" kern="1200" dirty="0"/>
        </a:p>
      </dsp:txBody>
      <dsp:txXfrm rot="10800000">
        <a:off x="1836165" y="476007"/>
        <a:ext cx="4644006" cy="1296008"/>
      </dsp:txXfrm>
    </dsp:sp>
    <dsp:sp modelId="{F998014B-EAB9-4F87-9236-58E526290D7F}">
      <dsp:nvSpPr>
        <dsp:cNvPr id="0" name=""/>
        <dsp:cNvSpPr/>
      </dsp:nvSpPr>
      <dsp:spPr>
        <a:xfrm>
          <a:off x="720088" y="432002"/>
          <a:ext cx="1439994" cy="143999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F73BB-FBE3-4304-B425-A4D48263D2B2}">
      <dsp:nvSpPr>
        <dsp:cNvPr id="0" name=""/>
        <dsp:cNvSpPr/>
      </dsp:nvSpPr>
      <dsp:spPr>
        <a:xfrm rot="10800000">
          <a:off x="1980725" y="286789"/>
          <a:ext cx="4499994" cy="1295999"/>
        </a:xfrm>
        <a:prstGeom prst="homePlate">
          <a:avLst/>
        </a:prstGeom>
        <a:solidFill>
          <a:schemeClr val="accent3"/>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40000" tIns="68580" rIns="128016" bIns="68580" numCol="1" spcCol="1270" anchor="t" anchorCtr="0">
          <a:noAutofit/>
        </a:bodyPr>
        <a:lstStyle/>
        <a:p>
          <a:pPr lvl="0" algn="l" defTabSz="800100">
            <a:lnSpc>
              <a:spcPct val="90000"/>
            </a:lnSpc>
            <a:spcBef>
              <a:spcPct val="0"/>
            </a:spcBef>
            <a:spcAft>
              <a:spcPct val="35000"/>
            </a:spcAft>
          </a:pPr>
          <a:r>
            <a:rPr lang="de-DE" sz="1800" b="1" kern="1200" dirty="0" smtClean="0"/>
            <a:t>Vernetzung</a:t>
          </a:r>
          <a:endParaRPr lang="de-DE" sz="1800" b="1" kern="1200" dirty="0"/>
        </a:p>
        <a:p>
          <a:pPr marL="171450" lvl="1" indent="-171450" algn="l" defTabSz="800100">
            <a:lnSpc>
              <a:spcPct val="90000"/>
            </a:lnSpc>
            <a:spcBef>
              <a:spcPct val="0"/>
            </a:spcBef>
            <a:spcAft>
              <a:spcPct val="15000"/>
            </a:spcAft>
            <a:buChar char="••"/>
          </a:pPr>
          <a:r>
            <a:rPr lang="de-DE" sz="1800" kern="1200" dirty="0" smtClean="0"/>
            <a:t>Erweiterung des OpenMUC-Softwareframework um REST-Client und -Server</a:t>
          </a:r>
          <a:endParaRPr lang="de-DE" sz="1800" kern="1200" dirty="0"/>
        </a:p>
      </dsp:txBody>
      <dsp:txXfrm rot="10800000">
        <a:off x="2304725" y="286789"/>
        <a:ext cx="4175994" cy="1295999"/>
      </dsp:txXfrm>
    </dsp:sp>
    <dsp:sp modelId="{D9DCB956-E171-4BAB-A019-EFBBF1827203}">
      <dsp:nvSpPr>
        <dsp:cNvPr id="0" name=""/>
        <dsp:cNvSpPr/>
      </dsp:nvSpPr>
      <dsp:spPr>
        <a:xfrm>
          <a:off x="1188631" y="214790"/>
          <a:ext cx="1441402" cy="144140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F73BB-FBE3-4304-B425-A4D48263D2B2}">
      <dsp:nvSpPr>
        <dsp:cNvPr id="0" name=""/>
        <dsp:cNvSpPr/>
      </dsp:nvSpPr>
      <dsp:spPr>
        <a:xfrm rot="10800000">
          <a:off x="837965" y="108082"/>
          <a:ext cx="4608017" cy="1296003"/>
        </a:xfrm>
        <a:prstGeom prst="homePlat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40000" tIns="68580" rIns="128016" bIns="68580" numCol="1" spcCol="1270" anchor="t" anchorCtr="0">
          <a:noAutofit/>
        </a:bodyPr>
        <a:lstStyle/>
        <a:p>
          <a:pPr lvl="0" algn="l" defTabSz="800100">
            <a:lnSpc>
              <a:spcPct val="90000"/>
            </a:lnSpc>
            <a:spcBef>
              <a:spcPct val="0"/>
            </a:spcBef>
            <a:spcAft>
              <a:spcPct val="35000"/>
            </a:spcAft>
          </a:pPr>
          <a:r>
            <a:rPr lang="de-DE" sz="1800" b="1" kern="1200" dirty="0" smtClean="0"/>
            <a:t>Algorithmen</a:t>
          </a:r>
          <a:endParaRPr lang="de-DE" sz="1800" b="1" kern="1200" dirty="0"/>
        </a:p>
        <a:p>
          <a:pPr marL="171450" lvl="1" indent="-171450" algn="l" defTabSz="800100">
            <a:lnSpc>
              <a:spcPct val="90000"/>
            </a:lnSpc>
            <a:spcBef>
              <a:spcPct val="0"/>
            </a:spcBef>
            <a:spcAft>
              <a:spcPct val="15000"/>
            </a:spcAft>
            <a:buChar char="••"/>
          </a:pPr>
          <a:r>
            <a:rPr lang="de-DE" sz="1800" kern="1200" dirty="0" smtClean="0"/>
            <a:t>Ladealgorithmus als Webservice</a:t>
          </a:r>
          <a:endParaRPr lang="de-DE" sz="1800" kern="1200" dirty="0"/>
        </a:p>
        <a:p>
          <a:pPr marL="171450" lvl="1" indent="-171450" algn="l" defTabSz="800100">
            <a:lnSpc>
              <a:spcPct val="90000"/>
            </a:lnSpc>
            <a:spcBef>
              <a:spcPct val="0"/>
            </a:spcBef>
            <a:spcAft>
              <a:spcPct val="15000"/>
            </a:spcAft>
            <a:buChar char="••"/>
          </a:pPr>
          <a:r>
            <a:rPr lang="de-DE" sz="1800" kern="1200" dirty="0" smtClean="0"/>
            <a:t>Integration in FOKUS-Cloud-architektur</a:t>
          </a:r>
          <a:endParaRPr lang="de-DE" sz="1800" kern="1200" dirty="0"/>
        </a:p>
      </dsp:txBody>
      <dsp:txXfrm rot="10800000">
        <a:off x="1161966" y="108082"/>
        <a:ext cx="4284016" cy="1296003"/>
      </dsp:txXfrm>
    </dsp:sp>
    <dsp:sp modelId="{D9DCB956-E171-4BAB-A019-EFBBF1827203}">
      <dsp:nvSpPr>
        <dsp:cNvPr id="0" name=""/>
        <dsp:cNvSpPr/>
      </dsp:nvSpPr>
      <dsp:spPr>
        <a:xfrm>
          <a:off x="0" y="36080"/>
          <a:ext cx="1440007" cy="144000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4DA5C-B886-4448-8E81-4B4B9650BEFB}">
      <dsp:nvSpPr>
        <dsp:cNvPr id="0" name=""/>
        <dsp:cNvSpPr/>
      </dsp:nvSpPr>
      <dsp:spPr>
        <a:xfrm>
          <a:off x="1921291" y="0"/>
          <a:ext cx="1819147" cy="1819332"/>
        </a:xfrm>
        <a:prstGeom prst="circularArrow">
          <a:avLst>
            <a:gd name="adj1" fmla="val 10980"/>
            <a:gd name="adj2" fmla="val 1142322"/>
            <a:gd name="adj3" fmla="val 4500000"/>
            <a:gd name="adj4" fmla="val 10800000"/>
            <a:gd name="adj5" fmla="val 12500"/>
          </a:avLst>
        </a:prstGeom>
        <a:solidFill>
          <a:schemeClr val="accent2">
            <a:shade val="80000"/>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3F6CE3B-BA75-459E-AD16-19D3DE9A957D}">
      <dsp:nvSpPr>
        <dsp:cNvPr id="0" name=""/>
        <dsp:cNvSpPr/>
      </dsp:nvSpPr>
      <dsp:spPr>
        <a:xfrm>
          <a:off x="3721627" y="506221"/>
          <a:ext cx="1822994" cy="77111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de-DE" sz="1200" kern="1200" dirty="0" smtClean="0"/>
            <a:t>maximale Ladeleistung innerhalb der verfüg-baren Grenzen</a:t>
          </a:r>
          <a:endParaRPr lang="de-DE" sz="1200" kern="1200" dirty="0"/>
        </a:p>
      </dsp:txBody>
      <dsp:txXfrm>
        <a:off x="3721627" y="506221"/>
        <a:ext cx="1822994" cy="771110"/>
      </dsp:txXfrm>
    </dsp:sp>
    <dsp:sp modelId="{5BE4D0CC-452D-433F-B981-83CD6DDCC91D}">
      <dsp:nvSpPr>
        <dsp:cNvPr id="0" name=""/>
        <dsp:cNvSpPr/>
      </dsp:nvSpPr>
      <dsp:spPr>
        <a:xfrm>
          <a:off x="2293956" y="658549"/>
          <a:ext cx="1015187" cy="507541"/>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t>Anschluss-</a:t>
          </a:r>
          <a:br>
            <a:rPr lang="de-DE" sz="1200" b="1" kern="1200" dirty="0" smtClean="0"/>
          </a:br>
          <a:r>
            <a:rPr lang="de-DE" sz="1200" b="1" kern="1200" dirty="0" smtClean="0"/>
            <a:t>kapazität</a:t>
          </a:r>
          <a:endParaRPr lang="de-DE" sz="1200" b="1" kern="1200" dirty="0"/>
        </a:p>
      </dsp:txBody>
      <dsp:txXfrm>
        <a:off x="2293956" y="658549"/>
        <a:ext cx="1015187" cy="507541"/>
      </dsp:txXfrm>
    </dsp:sp>
    <dsp:sp modelId="{E19FD424-00DC-4BDC-9E16-95831C881E96}">
      <dsp:nvSpPr>
        <dsp:cNvPr id="0" name=""/>
        <dsp:cNvSpPr/>
      </dsp:nvSpPr>
      <dsp:spPr>
        <a:xfrm>
          <a:off x="1415915" y="1045476"/>
          <a:ext cx="1819147" cy="1819332"/>
        </a:xfrm>
        <a:prstGeom prst="leftCircularArrow">
          <a:avLst>
            <a:gd name="adj1" fmla="val 10980"/>
            <a:gd name="adj2" fmla="val 1142322"/>
            <a:gd name="adj3" fmla="val 6300000"/>
            <a:gd name="adj4" fmla="val 18900000"/>
            <a:gd name="adj5" fmla="val 12500"/>
          </a:avLst>
        </a:prstGeom>
        <a:solidFill>
          <a:schemeClr val="accent2">
            <a:shade val="80000"/>
            <a:hueOff val="206686"/>
            <a:satOff val="-25867"/>
            <a:lumOff val="1338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AD91F5A-3839-413B-BBD9-9D5EE3E0BD0B}">
      <dsp:nvSpPr>
        <dsp:cNvPr id="0" name=""/>
        <dsp:cNvSpPr/>
      </dsp:nvSpPr>
      <dsp:spPr>
        <a:xfrm>
          <a:off x="3370231" y="1618301"/>
          <a:ext cx="1947093" cy="72368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de-DE" sz="1200" kern="1200" dirty="0" smtClean="0"/>
            <a:t>kostenoptimales Laden mit erneuerbaren Energien</a:t>
          </a:r>
          <a:endParaRPr lang="de-DE" sz="1200" kern="1200" dirty="0"/>
        </a:p>
      </dsp:txBody>
      <dsp:txXfrm>
        <a:off x="3370231" y="1618301"/>
        <a:ext cx="1947093" cy="723680"/>
      </dsp:txXfrm>
    </dsp:sp>
    <dsp:sp modelId="{484842AE-FD21-44A0-9EF0-EB44F733BC25}">
      <dsp:nvSpPr>
        <dsp:cNvPr id="0" name=""/>
        <dsp:cNvSpPr/>
      </dsp:nvSpPr>
      <dsp:spPr>
        <a:xfrm>
          <a:off x="1760808" y="1705955"/>
          <a:ext cx="1015187" cy="507541"/>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t>Energie-</a:t>
          </a:r>
          <a:br>
            <a:rPr lang="de-DE" sz="1200" b="1" kern="1200" dirty="0" smtClean="0"/>
          </a:br>
          <a:r>
            <a:rPr lang="de-DE" sz="1200" b="1" kern="1200" dirty="0" smtClean="0"/>
            <a:t>verfügbar-keit</a:t>
          </a:r>
          <a:endParaRPr lang="de-DE" sz="1200" b="1" kern="1200" dirty="0"/>
        </a:p>
      </dsp:txBody>
      <dsp:txXfrm>
        <a:off x="1760808" y="1705955"/>
        <a:ext cx="1015187" cy="507541"/>
      </dsp:txXfrm>
    </dsp:sp>
    <dsp:sp modelId="{5E2A8B7B-9B6B-47C7-BCC3-3D8473C5610C}">
      <dsp:nvSpPr>
        <dsp:cNvPr id="0" name=""/>
        <dsp:cNvSpPr/>
      </dsp:nvSpPr>
      <dsp:spPr>
        <a:xfrm>
          <a:off x="1921291" y="2094813"/>
          <a:ext cx="1819147" cy="1819332"/>
        </a:xfrm>
        <a:prstGeom prst="circularArrow">
          <a:avLst>
            <a:gd name="adj1" fmla="val 10980"/>
            <a:gd name="adj2" fmla="val 1142322"/>
            <a:gd name="adj3" fmla="val 4500000"/>
            <a:gd name="adj4" fmla="val 13500000"/>
            <a:gd name="adj5" fmla="val 12500"/>
          </a:avLst>
        </a:prstGeom>
        <a:solidFill>
          <a:schemeClr val="accent2">
            <a:shade val="80000"/>
            <a:hueOff val="413372"/>
            <a:satOff val="-51733"/>
            <a:lumOff val="26772"/>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5BA3AA-22A2-4B95-B73B-37F0385D6D36}">
      <dsp:nvSpPr>
        <dsp:cNvPr id="0" name=""/>
        <dsp:cNvSpPr/>
      </dsp:nvSpPr>
      <dsp:spPr>
        <a:xfrm>
          <a:off x="3682142" y="2661006"/>
          <a:ext cx="1851622" cy="72368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de-DE" sz="1200" kern="1200" dirty="0" smtClean="0"/>
            <a:t>Berücksichtigung der aktuellen Nutzung</a:t>
          </a:r>
          <a:endParaRPr lang="de-DE" sz="1200" kern="1200" dirty="0"/>
        </a:p>
      </dsp:txBody>
      <dsp:txXfrm>
        <a:off x="3682142" y="2661006"/>
        <a:ext cx="1851622" cy="723680"/>
      </dsp:txXfrm>
    </dsp:sp>
    <dsp:sp modelId="{79E99FCC-B919-492E-8A8D-D81C1265137E}">
      <dsp:nvSpPr>
        <dsp:cNvPr id="0" name=""/>
        <dsp:cNvSpPr/>
      </dsp:nvSpPr>
      <dsp:spPr>
        <a:xfrm>
          <a:off x="2268231" y="2753362"/>
          <a:ext cx="1015187" cy="507541"/>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t>Fahrzeug-daten</a:t>
          </a:r>
          <a:endParaRPr lang="de-DE" sz="1200" b="1" kern="1200" dirty="0"/>
        </a:p>
      </dsp:txBody>
      <dsp:txXfrm>
        <a:off x="2268231" y="2753362"/>
        <a:ext cx="1015187" cy="507541"/>
      </dsp:txXfrm>
    </dsp:sp>
    <dsp:sp modelId="{91A04BC8-E38C-4283-BC1B-9C12F17D5D20}">
      <dsp:nvSpPr>
        <dsp:cNvPr id="0" name=""/>
        <dsp:cNvSpPr/>
      </dsp:nvSpPr>
      <dsp:spPr>
        <a:xfrm>
          <a:off x="1545586" y="3260903"/>
          <a:ext cx="1562876" cy="1563632"/>
        </a:xfrm>
        <a:prstGeom prst="blockArc">
          <a:avLst>
            <a:gd name="adj1" fmla="val 0"/>
            <a:gd name="adj2" fmla="val 18900000"/>
            <a:gd name="adj3" fmla="val 12740"/>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22B8FB70-FB59-44F9-8DEE-8CB500DACDFA}">
      <dsp:nvSpPr>
        <dsp:cNvPr id="0" name=""/>
        <dsp:cNvSpPr/>
      </dsp:nvSpPr>
      <dsp:spPr>
        <a:xfrm>
          <a:off x="3240356" y="3884832"/>
          <a:ext cx="1878309" cy="72368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de-DE" sz="1200" kern="1200" dirty="0" smtClean="0"/>
            <a:t>fahrzeugscharfe Ladeplanung für maximale Verfügbarkeit</a:t>
          </a:r>
          <a:endParaRPr lang="de-DE" sz="1200" kern="1200" dirty="0"/>
        </a:p>
      </dsp:txBody>
      <dsp:txXfrm>
        <a:off x="3240356" y="3884832"/>
        <a:ext cx="1878309" cy="723680"/>
      </dsp:txXfrm>
    </dsp:sp>
    <dsp:sp modelId="{767F5D40-6E5A-43EE-9B46-D26A1D18BCCE}">
      <dsp:nvSpPr>
        <dsp:cNvPr id="0" name=""/>
        <dsp:cNvSpPr/>
      </dsp:nvSpPr>
      <dsp:spPr>
        <a:xfrm>
          <a:off x="1815506" y="3800769"/>
          <a:ext cx="1015187" cy="507541"/>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t>Ladepläne</a:t>
          </a:r>
          <a:endParaRPr lang="de-DE" sz="1200" b="1" kern="1200" dirty="0"/>
        </a:p>
      </dsp:txBody>
      <dsp:txXfrm>
        <a:off x="1815506" y="3800769"/>
        <a:ext cx="1015187" cy="5075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F73BB-FBE3-4304-B425-A4D48263D2B2}">
      <dsp:nvSpPr>
        <dsp:cNvPr id="0" name=""/>
        <dsp:cNvSpPr/>
      </dsp:nvSpPr>
      <dsp:spPr>
        <a:xfrm rot="10800000">
          <a:off x="524378" y="350845"/>
          <a:ext cx="1080005" cy="360356"/>
        </a:xfrm>
        <a:prstGeom prst="homePlat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6000" tIns="34290" rIns="64008" bIns="34290" numCol="1" spcCol="1270" anchor="ctr" anchorCtr="0">
          <a:noAutofit/>
        </a:bodyPr>
        <a:lstStyle/>
        <a:p>
          <a:pPr lvl="0" algn="ctr" defTabSz="400050">
            <a:lnSpc>
              <a:spcPct val="90000"/>
            </a:lnSpc>
            <a:spcBef>
              <a:spcPct val="0"/>
            </a:spcBef>
            <a:spcAft>
              <a:spcPct val="35000"/>
            </a:spcAft>
          </a:pPr>
          <a:r>
            <a:rPr lang="de-DE" sz="900" b="1" kern="1200" dirty="0" smtClean="0"/>
            <a:t>Algorithmen</a:t>
          </a:r>
          <a:endParaRPr lang="de-DE" sz="900" b="1" kern="1200" dirty="0"/>
        </a:p>
      </dsp:txBody>
      <dsp:txXfrm rot="10800000">
        <a:off x="614467" y="350845"/>
        <a:ext cx="989916" cy="360356"/>
      </dsp:txXfrm>
    </dsp:sp>
    <dsp:sp modelId="{D9DCB956-E171-4BAB-A019-EFBBF1827203}">
      <dsp:nvSpPr>
        <dsp:cNvPr id="0" name=""/>
        <dsp:cNvSpPr/>
      </dsp:nvSpPr>
      <dsp:spPr>
        <a:xfrm>
          <a:off x="124810" y="271132"/>
          <a:ext cx="539998" cy="53999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119D6-CDBE-4E33-B888-AEB9DD149EEA}">
      <dsp:nvSpPr>
        <dsp:cNvPr id="0" name=""/>
        <dsp:cNvSpPr/>
      </dsp:nvSpPr>
      <dsp:spPr>
        <a:xfrm>
          <a:off x="940727" y="3"/>
          <a:ext cx="1654740" cy="1074157"/>
        </a:xfrm>
        <a:prstGeom prst="ellipse">
          <a:avLst/>
        </a:prstGeom>
        <a:solidFill>
          <a:srgbClr val="99C5D3"/>
        </a:solidFill>
        <a:ln w="25400" cap="flat" cmpd="sng" algn="ctr">
          <a:solidFill>
            <a:schemeClr val="lt1">
              <a:hueOff val="0"/>
              <a:satOff val="0"/>
              <a:lumOff val="0"/>
              <a:alphaOff val="0"/>
            </a:schemeClr>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de-DE" sz="2100" kern="1200" smtClean="0"/>
            <a:t>Ortungs-dienst</a:t>
          </a:r>
          <a:endParaRPr lang="de-DE" sz="2100" kern="1200"/>
        </a:p>
      </dsp:txBody>
      <dsp:txXfrm>
        <a:off x="1183058" y="157310"/>
        <a:ext cx="1170078" cy="759543"/>
      </dsp:txXfrm>
    </dsp:sp>
    <dsp:sp modelId="{21D2646F-A538-4507-A04C-68D3D963F754}">
      <dsp:nvSpPr>
        <dsp:cNvPr id="0" name=""/>
        <dsp:cNvSpPr/>
      </dsp:nvSpPr>
      <dsp:spPr>
        <a:xfrm rot="18504224">
          <a:off x="712028" y="1115639"/>
          <a:ext cx="641708" cy="322716"/>
        </a:xfrm>
        <a:prstGeom prst="leftArrow">
          <a:avLst>
            <a:gd name="adj1" fmla="val 60000"/>
            <a:gd name="adj2" fmla="val 50000"/>
          </a:avLst>
        </a:prstGeom>
        <a:solidFill>
          <a:srgbClr val="D4E6F4"/>
        </a:solidFill>
        <a:ln>
          <a:noFill/>
        </a:ln>
        <a:effectLst/>
      </dsp:spPr>
      <dsp:style>
        <a:lnRef idx="0">
          <a:scrgbClr r="0" g="0" b="0"/>
        </a:lnRef>
        <a:fillRef idx="1">
          <a:scrgbClr r="0" g="0" b="0"/>
        </a:fillRef>
        <a:effectRef idx="0">
          <a:scrgbClr r="0" g="0" b="0"/>
        </a:effectRef>
        <a:fontRef idx="minor">
          <a:schemeClr val="lt1"/>
        </a:fontRef>
      </dsp:style>
    </dsp:sp>
    <dsp:sp modelId="{DD60F7CC-D86B-4929-BA04-9933335933EE}">
      <dsp:nvSpPr>
        <dsp:cNvPr id="0" name=""/>
        <dsp:cNvSpPr/>
      </dsp:nvSpPr>
      <dsp:spPr>
        <a:xfrm>
          <a:off x="478514" y="1572363"/>
          <a:ext cx="1075720" cy="299841"/>
        </a:xfrm>
        <a:prstGeom prst="roundRect">
          <a:avLst>
            <a:gd name="adj" fmla="val 10000"/>
          </a:avLst>
        </a:prstGeom>
        <a:solidFill>
          <a:srgbClr val="4C99B2"/>
        </a:solidFill>
        <a:ln w="25400" cap="flat" cmpd="sng" algn="ctr">
          <a:solidFill>
            <a:schemeClr val="lt1">
              <a:hueOff val="0"/>
              <a:satOff val="0"/>
              <a:lumOff val="0"/>
              <a:alphaOff val="0"/>
            </a:schemeClr>
          </a:solidFill>
          <a:prstDash val="solid"/>
        </a:ln>
        <a:effectLst>
          <a:outerShdw blurRad="50800" dist="38100" algn="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444500">
            <a:lnSpc>
              <a:spcPct val="90000"/>
            </a:lnSpc>
            <a:spcBef>
              <a:spcPct val="0"/>
            </a:spcBef>
            <a:spcAft>
              <a:spcPct val="35000"/>
            </a:spcAft>
          </a:pPr>
          <a:r>
            <a:rPr lang="de-DE" sz="1000" kern="1200" smtClean="0"/>
            <a:t>Elektro-Fahrzeug</a:t>
          </a:r>
          <a:endParaRPr lang="de-DE" sz="1000" kern="1200"/>
        </a:p>
      </dsp:txBody>
      <dsp:txXfrm>
        <a:off x="487296" y="1581145"/>
        <a:ext cx="1058156" cy="282277"/>
      </dsp:txXfrm>
    </dsp:sp>
    <dsp:sp modelId="{1AE8E72C-34F3-4783-BF09-3044F94985B8}">
      <dsp:nvSpPr>
        <dsp:cNvPr id="0" name=""/>
        <dsp:cNvSpPr/>
      </dsp:nvSpPr>
      <dsp:spPr>
        <a:xfrm rot="14125976">
          <a:off x="2137813" y="1128936"/>
          <a:ext cx="599551" cy="322716"/>
        </a:xfrm>
        <a:prstGeom prst="leftArrow">
          <a:avLst>
            <a:gd name="adj1" fmla="val 60000"/>
            <a:gd name="adj2" fmla="val 50000"/>
          </a:avLst>
        </a:prstGeom>
        <a:solidFill>
          <a:srgbClr val="D4E6F4"/>
        </a:solidFill>
        <a:ln>
          <a:noFill/>
        </a:ln>
        <a:effectLst/>
      </dsp:spPr>
      <dsp:style>
        <a:lnRef idx="0">
          <a:scrgbClr r="0" g="0" b="0"/>
        </a:lnRef>
        <a:fillRef idx="1">
          <a:scrgbClr r="0" g="0" b="0"/>
        </a:fillRef>
        <a:effectRef idx="0">
          <a:scrgbClr r="0" g="0" b="0"/>
        </a:effectRef>
        <a:fontRef idx="minor">
          <a:schemeClr val="lt1"/>
        </a:fontRef>
      </dsp:style>
    </dsp:sp>
    <dsp:sp modelId="{3DA82A09-6ABB-408A-AD8E-C6BFE06FD6CE}">
      <dsp:nvSpPr>
        <dsp:cNvPr id="0" name=""/>
        <dsp:cNvSpPr/>
      </dsp:nvSpPr>
      <dsp:spPr>
        <a:xfrm>
          <a:off x="2030796" y="1569126"/>
          <a:ext cx="1075720" cy="303086"/>
        </a:xfrm>
        <a:prstGeom prst="roundRect">
          <a:avLst>
            <a:gd name="adj" fmla="val 10000"/>
          </a:avLst>
        </a:prstGeom>
        <a:solidFill>
          <a:srgbClr val="4C99B2"/>
        </a:solidFill>
        <a:ln w="25400" cap="flat" cmpd="sng" algn="ctr">
          <a:solidFill>
            <a:schemeClr val="lt1">
              <a:hueOff val="0"/>
              <a:satOff val="0"/>
              <a:lumOff val="0"/>
              <a:alphaOff val="0"/>
            </a:schemeClr>
          </a:solidFill>
          <a:prstDash val="solid"/>
        </a:ln>
        <a:effectLst>
          <a:outerShdw blurRad="50800" dist="38100" dir="10800000" algn="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444500">
            <a:lnSpc>
              <a:spcPct val="90000"/>
            </a:lnSpc>
            <a:spcBef>
              <a:spcPct val="0"/>
            </a:spcBef>
            <a:spcAft>
              <a:spcPct val="35000"/>
            </a:spcAft>
          </a:pPr>
          <a:r>
            <a:rPr lang="de-DE" sz="1000" kern="1200" smtClean="0"/>
            <a:t>Smartphone</a:t>
          </a:r>
          <a:endParaRPr lang="de-DE" sz="1000" kern="1200"/>
        </a:p>
      </dsp:txBody>
      <dsp:txXfrm>
        <a:off x="2039673" y="1578003"/>
        <a:ext cx="1057966" cy="285332"/>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16238" cy="493713"/>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13175" y="0"/>
            <a:ext cx="2916238" cy="493713"/>
          </a:xfrm>
          <a:prstGeom prst="rect">
            <a:avLst/>
          </a:prstGeom>
        </p:spPr>
        <p:txBody>
          <a:bodyPr vert="horz" lIns="91440" tIns="45720" rIns="91440" bIns="45720" rtlCol="0"/>
          <a:lstStyle>
            <a:lvl1pPr algn="r">
              <a:defRPr sz="1200"/>
            </a:lvl1pPr>
          </a:lstStyle>
          <a:p>
            <a:fld id="{712E56AE-624E-49E0-8ED0-94A91F974A6E}" type="datetimeFigureOut">
              <a:rPr lang="de-DE" smtClean="0"/>
              <a:t>22.10.2014</a:t>
            </a:fld>
            <a:endParaRPr lang="de-DE" dirty="0"/>
          </a:p>
        </p:txBody>
      </p:sp>
      <p:sp>
        <p:nvSpPr>
          <p:cNvPr id="4" name="Fußzeilenplatzhalter 3"/>
          <p:cNvSpPr>
            <a:spLocks noGrp="1"/>
          </p:cNvSpPr>
          <p:nvPr>
            <p:ph type="ftr" sz="quarter" idx="2"/>
          </p:nvPr>
        </p:nvSpPr>
        <p:spPr>
          <a:xfrm>
            <a:off x="0" y="9372600"/>
            <a:ext cx="2916238" cy="493713"/>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13175" y="9372600"/>
            <a:ext cx="2916238" cy="493713"/>
          </a:xfrm>
          <a:prstGeom prst="rect">
            <a:avLst/>
          </a:prstGeom>
        </p:spPr>
        <p:txBody>
          <a:bodyPr vert="horz" lIns="91440" tIns="45720" rIns="91440" bIns="45720" rtlCol="0" anchor="b"/>
          <a:lstStyle>
            <a:lvl1pPr algn="r">
              <a:defRPr sz="1200"/>
            </a:lvl1pPr>
          </a:lstStyle>
          <a:p>
            <a:fld id="{80BC5AC0-20DA-4069-B102-9653FA907D55}" type="slidenum">
              <a:rPr lang="de-DE" smtClean="0"/>
              <a:t>‹Nr.›</a:t>
            </a:fld>
            <a:endParaRPr lang="de-DE" dirty="0"/>
          </a:p>
        </p:txBody>
      </p:sp>
    </p:spTree>
    <p:extLst>
      <p:ext uri="{BB962C8B-B14F-4D97-AF65-F5344CB8AC3E}">
        <p14:creationId xmlns:p14="http://schemas.microsoft.com/office/powerpoint/2010/main" val="2314779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85774" y="0"/>
            <a:ext cx="3599826" cy="493713"/>
          </a:xfrm>
          <a:prstGeom prst="rect">
            <a:avLst/>
          </a:prstGeom>
        </p:spPr>
        <p:txBody>
          <a:bodyPr vert="horz" lIns="0" tIns="90000" rIns="91440" bIns="45720" rtlCol="0"/>
          <a:lstStyle>
            <a:lvl1pPr algn="l">
              <a:defRPr sz="1200">
                <a:latin typeface="Frutiger LT Com 55 Roman" pitchFamily="34" charset="0"/>
              </a:defRPr>
            </a:lvl1pPr>
          </a:lstStyle>
          <a:p>
            <a:endParaRPr lang="de-DE" dirty="0"/>
          </a:p>
        </p:txBody>
      </p:sp>
      <p:sp>
        <p:nvSpPr>
          <p:cNvPr id="3" name="Datumsplatzhalter 2"/>
          <p:cNvSpPr>
            <a:spLocks noGrp="1"/>
          </p:cNvSpPr>
          <p:nvPr>
            <p:ph type="dt" idx="1"/>
          </p:nvPr>
        </p:nvSpPr>
        <p:spPr>
          <a:xfrm>
            <a:off x="4805700" y="0"/>
            <a:ext cx="1439525" cy="493713"/>
          </a:xfrm>
          <a:prstGeom prst="rect">
            <a:avLst/>
          </a:prstGeom>
        </p:spPr>
        <p:txBody>
          <a:bodyPr vert="horz" lIns="91440" tIns="90000" rIns="0" bIns="45720" rtlCol="0"/>
          <a:lstStyle>
            <a:lvl1pPr algn="r">
              <a:defRPr sz="1200">
                <a:latin typeface="Frutiger LT Com 55 Roman" pitchFamily="34" charset="0"/>
              </a:defRPr>
            </a:lvl1pPr>
          </a:lstStyle>
          <a:p>
            <a:fld id="{D64C5CA1-81F4-43E1-8D15-34184FE6F392}" type="datetimeFigureOut">
              <a:rPr lang="de-DE" smtClean="0"/>
              <a:pPr/>
              <a:t>22.10.2014</a:t>
            </a:fld>
            <a:endParaRPr lang="de-DE" dirty="0"/>
          </a:p>
        </p:txBody>
      </p:sp>
      <p:sp>
        <p:nvSpPr>
          <p:cNvPr id="4" name="Folienbildplatzhalter 3"/>
          <p:cNvSpPr>
            <a:spLocks noGrp="1" noRot="1" noChangeAspect="1"/>
          </p:cNvSpPr>
          <p:nvPr>
            <p:ph type="sldImg" idx="2"/>
          </p:nvPr>
        </p:nvSpPr>
        <p:spPr>
          <a:xfrm>
            <a:off x="485775" y="613350"/>
            <a:ext cx="3553117" cy="2664838"/>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85774" y="3494088"/>
            <a:ext cx="5759451" cy="5760462"/>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485774" y="9372600"/>
            <a:ext cx="3599826" cy="493713"/>
          </a:xfrm>
          <a:prstGeom prst="rect">
            <a:avLst/>
          </a:prstGeom>
        </p:spPr>
        <p:txBody>
          <a:bodyPr vert="horz" lIns="0" tIns="45720" rIns="91440" bIns="180000" rtlCol="0" anchor="b"/>
          <a:lstStyle>
            <a:lvl1pPr algn="l">
              <a:defRPr sz="1200">
                <a:latin typeface="Frutiger LT Com 55 Roman" pitchFamily="34" charset="0"/>
              </a:defRPr>
            </a:lvl1pPr>
          </a:lstStyle>
          <a:p>
            <a:endParaRPr lang="de-DE" dirty="0"/>
          </a:p>
        </p:txBody>
      </p:sp>
      <p:sp>
        <p:nvSpPr>
          <p:cNvPr id="7" name="Foliennummernplatzhalter 6"/>
          <p:cNvSpPr>
            <a:spLocks noGrp="1"/>
          </p:cNvSpPr>
          <p:nvPr>
            <p:ph type="sldNum" sz="quarter" idx="5"/>
          </p:nvPr>
        </p:nvSpPr>
        <p:spPr>
          <a:xfrm>
            <a:off x="4805699" y="9372600"/>
            <a:ext cx="1439525" cy="493713"/>
          </a:xfrm>
          <a:prstGeom prst="rect">
            <a:avLst/>
          </a:prstGeom>
        </p:spPr>
        <p:txBody>
          <a:bodyPr vert="horz" lIns="91440" tIns="45720" rIns="0" bIns="180000" rtlCol="0" anchor="b"/>
          <a:lstStyle>
            <a:lvl1pPr algn="r">
              <a:defRPr sz="1200">
                <a:latin typeface="Frutiger LT Com 55 Roman" pitchFamily="34" charset="0"/>
              </a:defRPr>
            </a:lvl1pPr>
          </a:lstStyle>
          <a:p>
            <a:fld id="{6F118F77-BF2E-4843-AA6C-ED9ACCB38B45}" type="slidenum">
              <a:rPr lang="de-DE" smtClean="0"/>
              <a:pPr/>
              <a:t>‹Nr.›</a:t>
            </a:fld>
            <a:endParaRPr lang="de-DE" dirty="0"/>
          </a:p>
        </p:txBody>
      </p:sp>
    </p:spTree>
    <p:extLst>
      <p:ext uri="{BB962C8B-B14F-4D97-AF65-F5344CB8AC3E}">
        <p14:creationId xmlns:p14="http://schemas.microsoft.com/office/powerpoint/2010/main" val="152435395"/>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Clr>
        <a:srgbClr val="179C7D"/>
      </a:buClr>
      <a:buFont typeface="Wingdings" pitchFamily="2" charset="2"/>
      <a:buChar char="n"/>
      <a:defRPr sz="1200" kern="1200">
        <a:solidFill>
          <a:schemeClr val="tx1"/>
        </a:solidFill>
        <a:latin typeface="Frutiger LT Com 55 Roman" pitchFamily="34" charset="0"/>
        <a:ea typeface="+mn-ea"/>
        <a:cs typeface="+mn-cs"/>
      </a:defRPr>
    </a:lvl1pPr>
    <a:lvl2pPr marL="360363" indent="-184150" algn="l" defTabSz="914400" rtl="0" eaLnBrk="1" latinLnBrk="0" hangingPunct="1">
      <a:buClr>
        <a:schemeClr val="bg2"/>
      </a:buClr>
      <a:buFont typeface="Wingdings" pitchFamily="2" charset="2"/>
      <a:buChar char="n"/>
      <a:defRPr sz="1200" kern="1200">
        <a:solidFill>
          <a:schemeClr val="tx1"/>
        </a:solidFill>
        <a:latin typeface="Frutiger LT Com 55 Roman" pitchFamily="34" charset="0"/>
        <a:ea typeface="+mn-ea"/>
        <a:cs typeface="+mn-cs"/>
      </a:defRPr>
    </a:lvl2pPr>
    <a:lvl3pPr marL="536575" indent="-176213" algn="l" defTabSz="914400" rtl="0" eaLnBrk="1" latinLnBrk="0" hangingPunct="1">
      <a:buClr>
        <a:schemeClr val="bg2"/>
      </a:buClr>
      <a:buFont typeface="Wingdings" pitchFamily="2" charset="2"/>
      <a:buChar char="n"/>
      <a:defRPr sz="1200" kern="1200">
        <a:solidFill>
          <a:schemeClr val="tx1"/>
        </a:solidFill>
        <a:latin typeface="Frutiger LT Com 55 Roman" pitchFamily="34" charset="0"/>
        <a:ea typeface="+mn-ea"/>
        <a:cs typeface="+mn-cs"/>
      </a:defRPr>
    </a:lvl3pPr>
    <a:lvl4pPr marL="715963" indent="-174625" algn="l" defTabSz="914400" rtl="0" eaLnBrk="1" latinLnBrk="0" hangingPunct="1">
      <a:buClr>
        <a:schemeClr val="bg2"/>
      </a:buClr>
      <a:buFont typeface="Wingdings" pitchFamily="2" charset="2"/>
      <a:buChar char="n"/>
      <a:defRPr sz="1200" kern="1200">
        <a:solidFill>
          <a:schemeClr val="tx1"/>
        </a:solidFill>
        <a:latin typeface="Frutiger LT Com 55 Roman" pitchFamily="34" charset="0"/>
        <a:ea typeface="+mn-ea"/>
        <a:cs typeface="+mn-cs"/>
      </a:defRPr>
    </a:lvl4pPr>
    <a:lvl5pPr marL="896938" indent="-180975" algn="l" defTabSz="914400" rtl="0" eaLnBrk="1" latinLnBrk="0" hangingPunct="1">
      <a:buClr>
        <a:schemeClr val="bg2"/>
      </a:buClr>
      <a:buFont typeface="Wingdings" pitchFamily="2" charset="2"/>
      <a:buChar char="n"/>
      <a:defRPr sz="1200" kern="1200">
        <a:solidFill>
          <a:schemeClr val="tx1"/>
        </a:solidFill>
        <a:latin typeface="Frutiger LT Com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4" y="613350"/>
            <a:ext cx="3553117" cy="2664838"/>
          </a:xfrm>
        </p:spPr>
      </p:sp>
      <p:sp>
        <p:nvSpPr>
          <p:cNvPr id="3" name="Notizenplatzhalter 2"/>
          <p:cNvSpPr>
            <a:spLocks noGrp="1"/>
          </p:cNvSpPr>
          <p:nvPr>
            <p:ph type="body" idx="1"/>
          </p:nvPr>
        </p:nvSpPr>
        <p:spPr>
          <a:xfrm>
            <a:off x="485774" y="3494088"/>
            <a:ext cx="5759451" cy="5760462"/>
          </a:xfrm>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1</a:t>
            </a:fld>
            <a:endParaRPr lang="de-DE" dirty="0"/>
          </a:p>
        </p:txBody>
      </p:sp>
    </p:spTree>
    <p:extLst>
      <p:ext uri="{BB962C8B-B14F-4D97-AF65-F5344CB8AC3E}">
        <p14:creationId xmlns:p14="http://schemas.microsoft.com/office/powerpoint/2010/main" val="4106207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r>
              <a:rPr lang="de-DE" dirty="0" smtClean="0"/>
              <a:t>Die elektromobilitätsspezifische Disposition</a:t>
            </a:r>
            <a:r>
              <a:rPr lang="de-DE" baseline="0" dirty="0" smtClean="0"/>
              <a:t> von Efz erfolgt als vier-stufiger Prozess in Rahmen dessen Stück für Stück die Zahl der passenden und verfügbaren Fahrzeuge eingegrenzt wird.</a:t>
            </a:r>
            <a:endParaRPr lang="de-DE" dirty="0" smtClean="0"/>
          </a:p>
          <a:p>
            <a:r>
              <a:rPr lang="de-DE" dirty="0" smtClean="0"/>
              <a:t>1. Es werden Nutzerdaten und Präferenzen analysiert und daraus Rückschlüsse</a:t>
            </a:r>
            <a:r>
              <a:rPr lang="de-DE" baseline="0" dirty="0" smtClean="0"/>
              <a:t> für eine sinnvolle Fahrzeugauswahl getroffen (z. B. ÖPNV-Nutzung).</a:t>
            </a:r>
          </a:p>
          <a:p>
            <a:r>
              <a:rPr lang="de-DE" baseline="0" dirty="0" smtClean="0"/>
              <a:t>2. Es werden Reisedetails und hierbei vor allem die zeitliche Verfügbarkeit geprüft.</a:t>
            </a:r>
          </a:p>
          <a:p>
            <a:r>
              <a:rPr lang="de-DE" baseline="0" dirty="0" smtClean="0"/>
              <a:t>3. Anhand der Nutzerposition und einer eventuellen maximalen Entfernung wird eine räumliche Verfügbarkeitsprüfung durchgeführt.</a:t>
            </a:r>
          </a:p>
          <a:p>
            <a:r>
              <a:rPr lang="de-DE" baseline="0" dirty="0" smtClean="0"/>
              <a:t>4. Zuletzt werden fahrzeugspezifische Parameter allen voran die Reichweite bzw. der Ladezustand geprüft. Dabei werden nur Fahrzeuge ausgewählt deren Ladezustand für die zu erwartende Reichweite und den zu erwartenden Energieverbrauch ausreicht.</a:t>
            </a:r>
            <a:endParaRPr lang="de-DE"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10</a:t>
            </a:fld>
            <a:endParaRPr lang="de-DE" dirty="0"/>
          </a:p>
        </p:txBody>
      </p:sp>
    </p:spTree>
    <p:extLst>
      <p:ext uri="{BB962C8B-B14F-4D97-AF65-F5344CB8AC3E}">
        <p14:creationId xmlns:p14="http://schemas.microsoft.com/office/powerpoint/2010/main" val="1558227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11</a:t>
            </a:fld>
            <a:endParaRPr lang="de-DE" dirty="0"/>
          </a:p>
        </p:txBody>
      </p:sp>
    </p:spTree>
    <p:extLst>
      <p:ext uri="{BB962C8B-B14F-4D97-AF65-F5344CB8AC3E}">
        <p14:creationId xmlns:p14="http://schemas.microsoft.com/office/powerpoint/2010/main" val="3583951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pPr lvl="0"/>
            <a:r>
              <a:rPr lang="de-DE" b="0" dirty="0" smtClean="0"/>
              <a:t>Ladeinfrastruktur besteht nicht nur aus den Ladestationen</a:t>
            </a:r>
          </a:p>
          <a:p>
            <a:pPr lvl="0"/>
            <a:r>
              <a:rPr lang="de-DE" b="0" dirty="0" smtClean="0"/>
              <a:t>erst die kommunikative</a:t>
            </a:r>
            <a:r>
              <a:rPr lang="de-DE" b="0" baseline="0" dirty="0" smtClean="0"/>
              <a:t> Anbindung der Ladestationen an das Betreiberbackend und die Cloud macht weitverbreitetes intelligentes Laden möglich</a:t>
            </a:r>
          </a:p>
          <a:p>
            <a:pPr lvl="0"/>
            <a:r>
              <a:rPr lang="de-DE" b="0" dirty="0" smtClean="0"/>
              <a:t>hierzu</a:t>
            </a:r>
            <a:r>
              <a:rPr lang="de-DE" b="0" baseline="0" dirty="0" smtClean="0"/>
              <a:t> entstanden am ISE im Rahmen von GeMo </a:t>
            </a:r>
            <a:r>
              <a:rPr lang="de-DE" b="0" dirty="0" smtClean="0"/>
              <a:t>zuverlässige und sichere Kommunikationskonzepte und –systeme</a:t>
            </a:r>
          </a:p>
          <a:p>
            <a:pPr lvl="0"/>
            <a:endParaRPr lang="de-DE" b="0" dirty="0" smtClean="0"/>
          </a:p>
          <a:p>
            <a:pPr marL="0" lvl="0" indent="0">
              <a:buNone/>
            </a:pPr>
            <a:r>
              <a:rPr lang="de-DE" b="0" dirty="0" smtClean="0"/>
              <a:t>###</a:t>
            </a:r>
            <a:r>
              <a:rPr lang="de-DE" b="0" baseline="0" dirty="0" smtClean="0"/>
              <a:t> Animation/Einblendung ###</a:t>
            </a:r>
            <a:endParaRPr lang="de-DE" b="0" dirty="0" smtClean="0"/>
          </a:p>
          <a:p>
            <a:pPr lvl="0"/>
            <a:endParaRPr lang="de-DE" b="0" dirty="0" smtClean="0"/>
          </a:p>
          <a:p>
            <a:pPr lvl="0"/>
            <a:r>
              <a:rPr lang="de-DE" b="0" dirty="0" smtClean="0"/>
              <a:t>Feldsysteme</a:t>
            </a:r>
          </a:p>
          <a:p>
            <a:pPr lvl="1"/>
            <a:r>
              <a:rPr lang="de-DE" b="0" dirty="0" smtClean="0"/>
              <a:t>Erweiterung</a:t>
            </a:r>
            <a:r>
              <a:rPr lang="de-DE" b="0" baseline="0" dirty="0" smtClean="0"/>
              <a:t> der Firmwarelösungen der ISE-Smart Grid Devices um die Ansteuerung induktiver Ladesysteme</a:t>
            </a:r>
          </a:p>
          <a:p>
            <a:pPr lvl="1"/>
            <a:r>
              <a:rPr lang="de-DE" b="0" baseline="0" dirty="0" smtClean="0"/>
              <a:t>Verarbeitung der bisherigen Erfahrungen in einem Redesign der Hardware hin zur Produktreife</a:t>
            </a:r>
          </a:p>
          <a:p>
            <a:pPr marL="0" lvl="0" indent="0">
              <a:buNone/>
            </a:pPr>
            <a:endParaRPr lang="de-DE" b="0" dirty="0" smtClean="0"/>
          </a:p>
          <a:p>
            <a:pPr marL="0" lvl="0" indent="0">
              <a:buNone/>
            </a:pPr>
            <a:r>
              <a:rPr lang="de-DE" b="0" dirty="0" smtClean="0"/>
              <a:t>###</a:t>
            </a:r>
            <a:r>
              <a:rPr lang="de-DE" b="0" baseline="0" dirty="0" smtClean="0"/>
              <a:t> Animation/Einblendung ###</a:t>
            </a:r>
          </a:p>
          <a:p>
            <a:pPr marL="0" lvl="0" indent="0">
              <a:buNone/>
            </a:pPr>
            <a:endParaRPr lang="de-DE" b="0" dirty="0" smtClean="0"/>
          </a:p>
          <a:p>
            <a:pPr lvl="0"/>
            <a:r>
              <a:rPr lang="de-DE" b="0" dirty="0" smtClean="0"/>
              <a:t>Vernetzung</a:t>
            </a:r>
          </a:p>
          <a:p>
            <a:pPr lvl="1"/>
            <a:r>
              <a:rPr lang="de-DE" b="0" dirty="0" smtClean="0"/>
              <a:t>Erweiterung des bewährten</a:t>
            </a:r>
            <a:r>
              <a:rPr lang="de-DE" b="0" baseline="0" dirty="0" smtClean="0"/>
              <a:t> OpenMUC-Softwareframeworks für eingebettete Systeme </a:t>
            </a:r>
          </a:p>
          <a:p>
            <a:pPr lvl="2"/>
            <a:r>
              <a:rPr lang="de-DE" b="0" baseline="0" dirty="0" smtClean="0"/>
              <a:t>REST-Client und –Server</a:t>
            </a:r>
          </a:p>
          <a:p>
            <a:pPr lvl="2"/>
            <a:r>
              <a:rPr lang="de-DE" b="0" baseline="0" dirty="0" smtClean="0"/>
              <a:t>Konzept für Kommunikation und Management verteilter Ladepunkte</a:t>
            </a:r>
          </a:p>
          <a:p>
            <a:pPr marL="0" lvl="0" indent="0">
              <a:buNone/>
            </a:pPr>
            <a:endParaRPr lang="de-DE" b="0" baseline="0" dirty="0" smtClean="0"/>
          </a:p>
          <a:p>
            <a:pPr marL="0" lvl="0" indent="0">
              <a:buNone/>
            </a:pPr>
            <a:r>
              <a:rPr lang="de-DE" b="0" dirty="0" smtClean="0"/>
              <a:t>###</a:t>
            </a:r>
            <a:r>
              <a:rPr lang="de-DE" b="0" baseline="0" dirty="0" smtClean="0"/>
              <a:t> Animation/Einblendung ###</a:t>
            </a:r>
          </a:p>
          <a:p>
            <a:pPr lvl="2"/>
            <a:endParaRPr lang="de-DE" b="0" dirty="0" smtClean="0"/>
          </a:p>
          <a:p>
            <a:pPr lvl="0"/>
            <a:r>
              <a:rPr lang="de-DE" b="0" dirty="0" smtClean="0"/>
              <a:t>Algorithmen</a:t>
            </a:r>
          </a:p>
          <a:p>
            <a:pPr lvl="1"/>
            <a:r>
              <a:rPr lang="de-DE" b="0" dirty="0" smtClean="0"/>
              <a:t>Portierung eines</a:t>
            </a:r>
            <a:r>
              <a:rPr lang="de-DE" b="0" baseline="0" dirty="0" smtClean="0"/>
              <a:t> bestehenden Ladealgorithmus in einen Webservice</a:t>
            </a:r>
          </a:p>
          <a:p>
            <a:pPr lvl="1"/>
            <a:r>
              <a:rPr lang="de-DE" b="0" dirty="0" smtClean="0"/>
              <a:t>Integration dieses Optimierungs-Webservices in die FOKUS-Cloudarchitektur zum Test</a:t>
            </a:r>
            <a:r>
              <a:rPr lang="de-DE" b="0" baseline="0" dirty="0" smtClean="0"/>
              <a:t> im Projekt</a:t>
            </a:r>
            <a:endParaRPr lang="de-DE" b="0" dirty="0" smtClean="0"/>
          </a:p>
          <a:p>
            <a:pPr marL="0" indent="0">
              <a:buNone/>
            </a:pPr>
            <a:endParaRPr lang="de-DE"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12</a:t>
            </a:fld>
            <a:endParaRPr lang="de-DE" dirty="0"/>
          </a:p>
        </p:txBody>
      </p:sp>
    </p:spTree>
    <p:extLst>
      <p:ext uri="{BB962C8B-B14F-4D97-AF65-F5344CB8AC3E}">
        <p14:creationId xmlns:p14="http://schemas.microsoft.com/office/powerpoint/2010/main" val="2149455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r>
              <a:rPr lang="de-DE" dirty="0" smtClean="0"/>
              <a:t>ein solcher Optimierungsdienst berücksichtigt</a:t>
            </a:r>
          </a:p>
          <a:p>
            <a:endParaRPr lang="de-DE" dirty="0" smtClean="0"/>
          </a:p>
          <a:p>
            <a:pPr marL="0" marR="0" lvl="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r>
              <a:rPr lang="de-DE" b="0" dirty="0" smtClean="0"/>
              <a:t>###</a:t>
            </a:r>
            <a:r>
              <a:rPr lang="de-DE" b="0" baseline="0" dirty="0" smtClean="0"/>
              <a:t> Animation/Einblendung ###</a:t>
            </a:r>
            <a:endParaRPr lang="de-DE" b="0" dirty="0" smtClean="0"/>
          </a:p>
          <a:p>
            <a:endParaRPr lang="de-DE" dirty="0" smtClean="0"/>
          </a:p>
          <a:p>
            <a:r>
              <a:rPr lang="de-DE" dirty="0" smtClean="0"/>
              <a:t>Anschlusskapazität, </a:t>
            </a:r>
            <a:r>
              <a:rPr lang="de-DE" baseline="0" dirty="0" smtClean="0"/>
              <a:t>Energieverfügbarkeit und Fahrzeugdaten</a:t>
            </a:r>
          </a:p>
          <a:p>
            <a:pPr lvl="1"/>
            <a:r>
              <a:rPr lang="de-DE" baseline="0" dirty="0" smtClean="0"/>
              <a:t>Anpassung der Ladeplanung an die Verfügbarkeit erneuerbarer Energien möglich</a:t>
            </a:r>
          </a:p>
          <a:p>
            <a:pPr lvl="1"/>
            <a:r>
              <a:rPr lang="de-DE" baseline="0" dirty="0" smtClean="0"/>
              <a:t>Zugriff auf Reservierungsdaten ermöglicht die Priorisierung dringend benötigter Fahrzeuge</a:t>
            </a:r>
          </a:p>
          <a:p>
            <a:pPr marL="0" marR="0" lvl="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endParaRPr lang="de-DE" b="0" dirty="0" smtClean="0"/>
          </a:p>
          <a:p>
            <a:pPr marL="0" marR="0" lvl="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r>
              <a:rPr lang="de-DE" b="0" dirty="0" smtClean="0"/>
              <a:t>###</a:t>
            </a:r>
            <a:r>
              <a:rPr lang="de-DE" b="0" baseline="0" dirty="0" smtClean="0"/>
              <a:t> Animation/Einblendung ###</a:t>
            </a:r>
            <a:endParaRPr lang="de-DE" b="0" dirty="0" smtClean="0"/>
          </a:p>
          <a:p>
            <a:pPr lvl="0"/>
            <a:endParaRPr lang="de-DE" baseline="0" dirty="0" smtClean="0"/>
          </a:p>
          <a:p>
            <a:pPr lvl="0"/>
            <a:r>
              <a:rPr lang="de-DE" baseline="0" dirty="0" smtClean="0"/>
              <a:t>die entstehenden Ladepläne sind fahrzeugscharf und werden an die Ladeinfrastruktur verteilt</a:t>
            </a:r>
          </a:p>
          <a:p>
            <a:pPr marL="0" marR="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endParaRPr lang="de-DE" dirty="0" smtClean="0"/>
          </a:p>
          <a:p>
            <a:pPr marL="0" marR="0" lvl="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r>
              <a:rPr lang="de-DE" b="0" dirty="0" smtClean="0"/>
              <a:t>###</a:t>
            </a:r>
            <a:r>
              <a:rPr lang="de-DE" b="0" baseline="0" dirty="0" smtClean="0"/>
              <a:t> Animation/Einblendung ###</a:t>
            </a:r>
            <a:endParaRPr lang="de-DE" b="0" dirty="0" smtClean="0"/>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endParaRPr lang="de-DE" dirty="0" smtClean="0"/>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Einsatzfelder bestehen bereits heute</a:t>
            </a:r>
          </a:p>
          <a:p>
            <a:pPr marL="360363" marR="0" lvl="1"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Eigenverbrauchsoptimierung mit einem oder mehreren Fahrzeugen</a:t>
            </a:r>
          </a:p>
          <a:p>
            <a:pPr marL="360363" marR="0" lvl="1"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Ladesteuerung bei Infrastruktur</a:t>
            </a:r>
            <a:r>
              <a:rPr lang="de-DE" baseline="0" dirty="0" smtClean="0"/>
              <a:t> mit hoher lokaler Last</a:t>
            </a:r>
            <a:endParaRPr lang="de-DE" dirty="0" smtClean="0"/>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endParaRPr lang="de-DE" dirty="0" smtClean="0"/>
          </a:p>
          <a:p>
            <a:pPr marL="0" marR="0" lvl="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r>
              <a:rPr lang="de-DE" b="0" dirty="0" smtClean="0"/>
              <a:t>###</a:t>
            </a:r>
            <a:r>
              <a:rPr lang="de-DE" b="0" baseline="0" dirty="0" smtClean="0"/>
              <a:t> Animation/Einblendung ###</a:t>
            </a:r>
            <a:endParaRPr lang="de-DE" b="0" dirty="0" smtClean="0"/>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endParaRPr lang="de-DE" dirty="0" smtClean="0"/>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und lassen sich auch in zukünftigen Szenarien finden</a:t>
            </a:r>
          </a:p>
          <a:p>
            <a:pPr marL="360363" marR="0" lvl="1"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Lademanagement</a:t>
            </a:r>
            <a:r>
              <a:rPr lang="de-DE" baseline="0" dirty="0" smtClean="0"/>
              <a:t> für </a:t>
            </a:r>
            <a:r>
              <a:rPr lang="de-DE" dirty="0" smtClean="0"/>
              <a:t>E-Sharingflotten</a:t>
            </a:r>
          </a:p>
          <a:p>
            <a:pPr marL="360363" marR="0" lvl="1"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Einsatz</a:t>
            </a:r>
            <a:r>
              <a:rPr lang="de-DE" baseline="0" dirty="0" smtClean="0"/>
              <a:t> im Rahmen des Verteilnetzbetriebs</a:t>
            </a:r>
            <a:endParaRPr lang="de-DE"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13</a:t>
            </a:fld>
            <a:endParaRPr lang="de-DE" dirty="0"/>
          </a:p>
        </p:txBody>
      </p:sp>
    </p:spTree>
    <p:extLst>
      <p:ext uri="{BB962C8B-B14F-4D97-AF65-F5344CB8AC3E}">
        <p14:creationId xmlns:p14="http://schemas.microsoft.com/office/powerpoint/2010/main" val="1512175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14</a:t>
            </a:fld>
            <a:endParaRPr lang="de-DE" dirty="0"/>
          </a:p>
        </p:txBody>
      </p:sp>
    </p:spTree>
    <p:extLst>
      <p:ext uri="{BB962C8B-B14F-4D97-AF65-F5344CB8AC3E}">
        <p14:creationId xmlns:p14="http://schemas.microsoft.com/office/powerpoint/2010/main" val="4272271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15</a:t>
            </a:fld>
            <a:endParaRPr lang="de-DE" dirty="0"/>
          </a:p>
        </p:txBody>
      </p:sp>
    </p:spTree>
    <p:extLst>
      <p:ext uri="{BB962C8B-B14F-4D97-AF65-F5344CB8AC3E}">
        <p14:creationId xmlns:p14="http://schemas.microsoft.com/office/powerpoint/2010/main" val="270196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16</a:t>
            </a:fld>
            <a:endParaRPr lang="de-DE" dirty="0"/>
          </a:p>
        </p:txBody>
      </p:sp>
    </p:spTree>
    <p:extLst>
      <p:ext uri="{BB962C8B-B14F-4D97-AF65-F5344CB8AC3E}">
        <p14:creationId xmlns:p14="http://schemas.microsoft.com/office/powerpoint/2010/main" val="1632094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pPr marL="0" indent="0">
              <a:buNone/>
            </a:pPr>
            <a:endParaRPr lang="en-GB"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17</a:t>
            </a:fld>
            <a:endParaRPr lang="de-DE" dirty="0"/>
          </a:p>
        </p:txBody>
      </p:sp>
    </p:spTree>
    <p:extLst>
      <p:ext uri="{BB962C8B-B14F-4D97-AF65-F5344CB8AC3E}">
        <p14:creationId xmlns:p14="http://schemas.microsoft.com/office/powerpoint/2010/main" val="3287632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pPr marL="0" indent="0">
              <a:buNone/>
            </a:pPr>
            <a:r>
              <a:rPr lang="de-DE" dirty="0" smtClean="0"/>
              <a:t>Blue:</a:t>
            </a:r>
            <a:r>
              <a:rPr lang="de-DE" baseline="0" dirty="0" smtClean="0"/>
              <a:t> online </a:t>
            </a:r>
            <a:r>
              <a:rPr lang="de-DE" baseline="0" dirty="0" err="1" smtClean="0"/>
              <a:t>parking</a:t>
            </a:r>
            <a:endParaRPr lang="de-DE" baseline="0" dirty="0" smtClean="0"/>
          </a:p>
          <a:p>
            <a:pPr marL="0" indent="0">
              <a:buNone/>
            </a:pPr>
            <a:r>
              <a:rPr lang="de-DE" baseline="0" dirty="0" smtClean="0"/>
              <a:t>White (</a:t>
            </a:r>
            <a:r>
              <a:rPr lang="de-DE" baseline="0" dirty="0" err="1" smtClean="0"/>
              <a:t>reference</a:t>
            </a:r>
            <a:r>
              <a:rPr lang="de-DE" baseline="0" dirty="0" smtClean="0"/>
              <a:t> </a:t>
            </a:r>
            <a:r>
              <a:rPr lang="de-DE" baseline="0" dirty="0" err="1" smtClean="0"/>
              <a:t>map</a:t>
            </a:r>
            <a:r>
              <a:rPr lang="de-DE" baseline="0" dirty="0" smtClean="0"/>
              <a:t>): offline </a:t>
            </a:r>
            <a:r>
              <a:rPr lang="de-DE" baseline="0" dirty="0" err="1" smtClean="0"/>
              <a:t>computation</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map</a:t>
            </a:r>
            <a:endParaRPr lang="de-DE" baseline="0" dirty="0" smtClean="0"/>
          </a:p>
          <a:p>
            <a:pPr marL="0" indent="0">
              <a:buNone/>
            </a:pPr>
            <a:r>
              <a:rPr lang="de-DE" baseline="0" dirty="0" err="1" smtClean="0"/>
              <a:t>Map</a:t>
            </a:r>
            <a:r>
              <a:rPr lang="de-DE" baseline="0" dirty="0" smtClean="0"/>
              <a:t> </a:t>
            </a:r>
            <a:r>
              <a:rPr lang="de-DE" baseline="0" dirty="0" err="1" smtClean="0"/>
              <a:t>matching</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triangles</a:t>
            </a:r>
            <a:endParaRPr lang="de-DE" baseline="0" dirty="0" smtClean="0"/>
          </a:p>
          <a:p>
            <a:pPr marL="0" indent="0">
              <a:buNone/>
            </a:pPr>
            <a:r>
              <a:rPr lang="de-DE" baseline="0" dirty="0" smtClean="0"/>
              <a:t>Position </a:t>
            </a:r>
            <a:r>
              <a:rPr lang="de-DE" baseline="0" dirty="0" err="1" smtClean="0"/>
              <a:t>estimation</a:t>
            </a:r>
            <a:r>
              <a:rPr lang="de-DE" baseline="0" dirty="0" smtClean="0"/>
              <a:t> -&gt; </a:t>
            </a:r>
            <a:r>
              <a:rPr lang="de-DE" baseline="0" dirty="0" err="1" smtClean="0"/>
              <a:t>resection</a:t>
            </a:r>
            <a:endParaRPr lang="en-GB"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18</a:t>
            </a:fld>
            <a:endParaRPr lang="de-DE" dirty="0"/>
          </a:p>
        </p:txBody>
      </p:sp>
    </p:spTree>
    <p:extLst>
      <p:ext uri="{BB962C8B-B14F-4D97-AF65-F5344CB8AC3E}">
        <p14:creationId xmlns:p14="http://schemas.microsoft.com/office/powerpoint/2010/main" val="3889768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r>
              <a:rPr lang="de-DE" dirty="0" smtClean="0"/>
              <a:t>Nahtlose Ortung ist mit einer einzelnen Technologie zur</a:t>
            </a:r>
            <a:r>
              <a:rPr lang="de-DE" baseline="0" dirty="0" smtClean="0"/>
              <a:t> Zeit nicht realisierbar. Nur eine Kombination verschiedener Lokalisierungstechnologien ermöglich die Ortung im </a:t>
            </a:r>
            <a:r>
              <a:rPr lang="de-DE" baseline="0" dirty="0" err="1" smtClean="0"/>
              <a:t>Aussen</a:t>
            </a:r>
            <a:r>
              <a:rPr lang="de-DE" baseline="0" dirty="0" smtClean="0"/>
              <a:t>-und Innenbereich.</a:t>
            </a:r>
          </a:p>
          <a:p>
            <a:r>
              <a:rPr lang="de-DE" sz="1200" dirty="0" smtClean="0"/>
              <a:t>Fraunhofer IIS hat bereits mit </a:t>
            </a:r>
            <a:r>
              <a:rPr lang="de-DE" sz="1200" dirty="0" err="1" smtClean="0"/>
              <a:t>awiloc</a:t>
            </a:r>
            <a:r>
              <a:rPr lang="de-DE" sz="1200" dirty="0" smtClean="0"/>
              <a:t> ein System entwickelt,  das  durch Messung der empfangenen Feldstärke von WLAN-Signalen eine Positionsbestimmung vornehmen kann.  Hierzu  werden die Feldstärken aller empfangenen  Access Points  mit Feldstärkemustern aus einer Datenbank verglichen, welche in einer Mess-Phase  aufgezeichnet wurden und mit Positionsangaben versehen sind.</a:t>
            </a:r>
          </a:p>
          <a:p>
            <a:r>
              <a:rPr lang="de-DE" dirty="0" smtClean="0"/>
              <a:t>Die Integration mit satelliten-basierter Navigation ermöglicht die Lokalisierung in Gebieten mit geringer WLAN-Abdeckung</a:t>
            </a:r>
            <a:r>
              <a:rPr lang="de-DE" baseline="0" dirty="0" smtClean="0"/>
              <a:t> und umgekehrt ist die WLAN-Lokalisierung dort eine Ergänzung, wo GNSS schlechter funktioniert wie z.B. </a:t>
            </a:r>
            <a:r>
              <a:rPr lang="de-DE" sz="1200" dirty="0" smtClean="0"/>
              <a:t>in innerstädtischen Gebieten, in denen Abschattungseffekte und Reflexionen von Gebäuden, Bäumen usw. zu einem eingeschränkten  oder fehlerbehafteten Empfang von Satellitensignalen führen können.</a:t>
            </a:r>
          </a:p>
          <a:p>
            <a:r>
              <a:rPr lang="de-DE" sz="1200" dirty="0" smtClean="0"/>
              <a:t>Eine  Kombination von  GNSS und WLAN-Lokalisierung erhöht die Positionsgenauigkeit in den Bereichen, wo beide Technologien gleichzeitig verfügbar sind. Die Fusions-Strategie ist in diesem Fall von entscheidender Bedeutung für die Qualität der Positionsbestimmung. Hier kommen  Algorithmen zum Einsatz, welche  statistische Bewegungs- und Mess-Modelle benutzen, um daraus  die wahrscheinlichste Position zu schätzen.</a:t>
            </a:r>
          </a:p>
          <a:p>
            <a:endParaRPr lang="de-DE" baseline="0" dirty="0" smtClean="0"/>
          </a:p>
        </p:txBody>
      </p:sp>
      <p:sp>
        <p:nvSpPr>
          <p:cNvPr id="4" name="Foliennummernplatzhalter 3"/>
          <p:cNvSpPr>
            <a:spLocks noGrp="1"/>
          </p:cNvSpPr>
          <p:nvPr>
            <p:ph type="sldNum" sz="quarter" idx="10"/>
          </p:nvPr>
        </p:nvSpPr>
        <p:spPr/>
        <p:txBody>
          <a:bodyPr/>
          <a:lstStyle/>
          <a:p>
            <a:fld id="{6F118F77-BF2E-4843-AA6C-ED9ACCB38B45}" type="slidenum">
              <a:rPr lang="de-DE" smtClean="0"/>
              <a:pPr/>
              <a:t>19</a:t>
            </a:fld>
            <a:endParaRPr lang="de-DE" dirty="0"/>
          </a:p>
        </p:txBody>
      </p:sp>
    </p:spTree>
    <p:extLst>
      <p:ext uri="{BB962C8B-B14F-4D97-AF65-F5344CB8AC3E}">
        <p14:creationId xmlns:p14="http://schemas.microsoft.com/office/powerpoint/2010/main" val="249591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a:t>
            </a:fld>
            <a:endParaRPr lang="de-DE" dirty="0"/>
          </a:p>
        </p:txBody>
      </p:sp>
    </p:spTree>
    <p:extLst>
      <p:ext uri="{BB962C8B-B14F-4D97-AF65-F5344CB8AC3E}">
        <p14:creationId xmlns:p14="http://schemas.microsoft.com/office/powerpoint/2010/main" val="2336156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r>
              <a:rPr lang="de-DE" dirty="0" smtClean="0"/>
              <a:t>Im</a:t>
            </a:r>
            <a:r>
              <a:rPr lang="de-DE" baseline="0" dirty="0" smtClean="0"/>
              <a:t> Rahmen des Projekts </a:t>
            </a:r>
            <a:r>
              <a:rPr lang="de-DE" baseline="0" dirty="0" err="1" smtClean="0"/>
              <a:t>GeMo</a:t>
            </a:r>
            <a:r>
              <a:rPr lang="de-DE" baseline="0" dirty="0" smtClean="0"/>
              <a:t> wurde ein Ortungsdienst auf der Basis der WLAN-GNSS Fusion entwickelt, der sowohl im Elektro-Fahrzeug als auch im Mobilegeräts des Benutzers eingesetzt wird. Nahtlose Ortung ist ein integraler Bestandteil für eine Car-Sharing Applikation, wie sie in </a:t>
            </a:r>
            <a:r>
              <a:rPr lang="de-DE" baseline="0" dirty="0" err="1" smtClean="0"/>
              <a:t>GeMo</a:t>
            </a:r>
            <a:r>
              <a:rPr lang="de-DE" baseline="0" dirty="0" smtClean="0"/>
              <a:t> realisiert wird.</a:t>
            </a:r>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sz="1200" dirty="0" smtClean="0"/>
              <a:t>Wenn ein Benutzer ein Fahrzeug anfordert, muss sowohl seine Position als auch die aller verfügbaren Fahrzeuge bekannt sein unabhängig davon, wo sich Benutzer und Fahrzeuge zu diesem Zeitpunkt befinden. Nur mit dieser Information kann z.B. das Fahrzeug gewählt werden, das am schnellsten vom Benutzer zu erreichen ist und die Navigation zum als auch im Fahrzeug unterstützt werden.</a:t>
            </a:r>
          </a:p>
          <a:p>
            <a:r>
              <a:rPr lang="de-DE" baseline="0" dirty="0" smtClean="0"/>
              <a:t>Für den Ortungsdienst im Elektro-Fahrzeug wurde die Hardware-Plattform </a:t>
            </a:r>
            <a:r>
              <a:rPr lang="de-DE" baseline="0" dirty="0" err="1" smtClean="0"/>
              <a:t>miniLOK</a:t>
            </a:r>
            <a:r>
              <a:rPr lang="de-DE" baseline="0" dirty="0" smtClean="0"/>
              <a:t> eingesetzt und in die </a:t>
            </a:r>
            <a:r>
              <a:rPr lang="de-DE" baseline="0" dirty="0" err="1" smtClean="0"/>
              <a:t>Artis</a:t>
            </a:r>
            <a:r>
              <a:rPr lang="de-DE" baseline="0" dirty="0" smtClean="0"/>
              <a:t>-Box integriert,</a:t>
            </a:r>
            <a:r>
              <a:rPr lang="de-DE" dirty="0" smtClean="0"/>
              <a:t> die speziell für die Entwicklung von Lokalisierungs-Technologien von Fraunhofer IIS entworfen wurde. Derselbe Ortungsdienst läuft auch auf dem Smartphone, was durch die Verwendung von Android als gemeinsames Betriebssystems</a:t>
            </a:r>
            <a:r>
              <a:rPr lang="de-DE" baseline="0" dirty="0" smtClean="0"/>
              <a:t> ermöglicht wird. Während im Smartphone vor allem Massenmarkt-Komponenten eingesetzt werden, ermöglich eine modulare </a:t>
            </a:r>
            <a:r>
              <a:rPr lang="de-DE" baseline="0" dirty="0" err="1" smtClean="0"/>
              <a:t>Platform</a:t>
            </a:r>
            <a:r>
              <a:rPr lang="de-DE" baseline="0" dirty="0" smtClean="0"/>
              <a:t> wie </a:t>
            </a:r>
            <a:r>
              <a:rPr lang="de-DE" baseline="0" dirty="0" err="1" smtClean="0"/>
              <a:t>miniLOK</a:t>
            </a:r>
            <a:r>
              <a:rPr lang="de-DE" baseline="0" dirty="0" smtClean="0"/>
              <a:t>, Hardware-Komponenten und Lokalisierungs-Technologien zu erproben, die erst in Mobilgeräten der nächsten Generation zum Einsatz kommen werden. Ein Projekt wie </a:t>
            </a:r>
            <a:r>
              <a:rPr lang="de-DE" baseline="0" dirty="0" err="1" smtClean="0"/>
              <a:t>GeMo</a:t>
            </a:r>
            <a:r>
              <a:rPr lang="de-DE" baseline="0" dirty="0" smtClean="0"/>
              <a:t> ist im besonderen dafür geeignet, die Alltagstauglichkeit solcher neuer Technologien zu untersuchen.</a:t>
            </a:r>
            <a:endParaRPr lang="de-DE" dirty="0" smtClean="0"/>
          </a:p>
          <a:p>
            <a:endParaRPr lang="de-DE" baseline="0" dirty="0" smtClean="0"/>
          </a:p>
        </p:txBody>
      </p:sp>
      <p:sp>
        <p:nvSpPr>
          <p:cNvPr id="4" name="Foliennummernplatzhalter 3"/>
          <p:cNvSpPr>
            <a:spLocks noGrp="1"/>
          </p:cNvSpPr>
          <p:nvPr>
            <p:ph type="sldNum" sz="quarter" idx="10"/>
          </p:nvPr>
        </p:nvSpPr>
        <p:spPr/>
        <p:txBody>
          <a:bodyPr/>
          <a:lstStyle/>
          <a:p>
            <a:fld id="{6F118F77-BF2E-4843-AA6C-ED9ACCB38B45}" type="slidenum">
              <a:rPr lang="de-DE" smtClean="0"/>
              <a:pPr/>
              <a:t>20</a:t>
            </a:fld>
            <a:endParaRPr lang="de-DE" dirty="0"/>
          </a:p>
        </p:txBody>
      </p:sp>
    </p:spTree>
    <p:extLst>
      <p:ext uri="{BB962C8B-B14F-4D97-AF65-F5344CB8AC3E}">
        <p14:creationId xmlns:p14="http://schemas.microsoft.com/office/powerpoint/2010/main" val="528252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21</a:t>
            </a:fld>
            <a:endParaRPr lang="de-DE" dirty="0"/>
          </a:p>
        </p:txBody>
      </p:sp>
    </p:spTree>
    <p:extLst>
      <p:ext uri="{BB962C8B-B14F-4D97-AF65-F5344CB8AC3E}">
        <p14:creationId xmlns:p14="http://schemas.microsoft.com/office/powerpoint/2010/main" val="3287755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22</a:t>
            </a:fld>
            <a:endParaRPr lang="de-DE" dirty="0"/>
          </a:p>
        </p:txBody>
      </p:sp>
    </p:spTree>
    <p:extLst>
      <p:ext uri="{BB962C8B-B14F-4D97-AF65-F5344CB8AC3E}">
        <p14:creationId xmlns:p14="http://schemas.microsoft.com/office/powerpoint/2010/main" val="2827218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23</a:t>
            </a:fld>
            <a:endParaRPr lang="de-DE" dirty="0"/>
          </a:p>
        </p:txBody>
      </p:sp>
    </p:spTree>
    <p:extLst>
      <p:ext uri="{BB962C8B-B14F-4D97-AF65-F5344CB8AC3E}">
        <p14:creationId xmlns:p14="http://schemas.microsoft.com/office/powerpoint/2010/main" val="4156203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24</a:t>
            </a:fld>
            <a:endParaRPr lang="de-DE" dirty="0"/>
          </a:p>
        </p:txBody>
      </p:sp>
    </p:spTree>
    <p:extLst>
      <p:ext uri="{BB962C8B-B14F-4D97-AF65-F5344CB8AC3E}">
        <p14:creationId xmlns:p14="http://schemas.microsoft.com/office/powerpoint/2010/main" val="554152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25</a:t>
            </a:fld>
            <a:endParaRPr lang="de-DE" dirty="0"/>
          </a:p>
        </p:txBody>
      </p:sp>
    </p:spTree>
    <p:extLst>
      <p:ext uri="{BB962C8B-B14F-4D97-AF65-F5344CB8AC3E}">
        <p14:creationId xmlns:p14="http://schemas.microsoft.com/office/powerpoint/2010/main" val="271530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26</a:t>
            </a:fld>
            <a:endParaRPr lang="de-DE" dirty="0"/>
          </a:p>
        </p:txBody>
      </p:sp>
    </p:spTree>
    <p:extLst>
      <p:ext uri="{BB962C8B-B14F-4D97-AF65-F5344CB8AC3E}">
        <p14:creationId xmlns:p14="http://schemas.microsoft.com/office/powerpoint/2010/main" val="3248344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27</a:t>
            </a:fld>
            <a:endParaRPr lang="de-DE" dirty="0"/>
          </a:p>
        </p:txBody>
      </p:sp>
    </p:spTree>
    <p:extLst>
      <p:ext uri="{BB962C8B-B14F-4D97-AF65-F5344CB8AC3E}">
        <p14:creationId xmlns:p14="http://schemas.microsoft.com/office/powerpoint/2010/main" val="4293112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4" y="612775"/>
            <a:ext cx="3552825" cy="2665413"/>
          </a:xfrm>
        </p:spPr>
      </p:sp>
      <p:sp>
        <p:nvSpPr>
          <p:cNvPr id="3" name="Notizenplatzhalter 2"/>
          <p:cNvSpPr>
            <a:spLocks noGrp="1"/>
          </p:cNvSpPr>
          <p:nvPr>
            <p:ph type="body" idx="1"/>
          </p:nvPr>
        </p:nvSpPr>
        <p:spPr>
          <a:xfrm>
            <a:off x="485774" y="3494088"/>
            <a:ext cx="5759451" cy="5760462"/>
          </a:xfrm>
        </p:spPr>
        <p:txBody>
          <a:bodyPr/>
          <a:lstStyle/>
          <a:p>
            <a:pPr marL="180000" indent="-180000"/>
            <a:r>
              <a:rPr lang="de-DE" dirty="0" smtClean="0"/>
              <a:t>Installation</a:t>
            </a:r>
            <a:r>
              <a:rPr lang="de-DE" baseline="0" dirty="0" smtClean="0"/>
              <a:t> unterirdisch =&gt; erforderlich sind</a:t>
            </a:r>
          </a:p>
          <a:p>
            <a:pPr lvl="1" indent="-180000"/>
            <a:r>
              <a:rPr lang="de-DE" baseline="0" dirty="0" smtClean="0"/>
              <a:t>geeignete Befestigung</a:t>
            </a:r>
          </a:p>
          <a:p>
            <a:pPr lvl="1" indent="-180000"/>
            <a:r>
              <a:rPr lang="de-DE" baseline="0" dirty="0" smtClean="0"/>
              <a:t>Schutz vor mechanischen und Umwelteinflüssen</a:t>
            </a:r>
          </a:p>
          <a:p>
            <a:pPr lvl="1" indent="-180000"/>
            <a:r>
              <a:rPr lang="de-DE" baseline="0" dirty="0" smtClean="0"/>
              <a:t>Versorgung mit Strom, Kühlmedien etc.</a:t>
            </a:r>
          </a:p>
          <a:p>
            <a:pPr lvl="1" indent="-180000"/>
            <a:r>
              <a:rPr lang="de-DE" baseline="0" dirty="0" smtClean="0"/>
              <a:t>Zugänglichkeit für Wartungsarbeiten</a:t>
            </a:r>
          </a:p>
          <a:p>
            <a:pPr lvl="1" indent="-180000"/>
            <a:r>
              <a:rPr lang="de-DE" dirty="0" smtClean="0"/>
              <a:t>einfache, standardisierte Aufbauverfahren</a:t>
            </a:r>
          </a:p>
          <a:p>
            <a:pPr marL="180000" indent="-180000"/>
            <a:r>
              <a:rPr lang="de-DE" dirty="0" smtClean="0"/>
              <a:t>Vorteile von Unterflursystemen</a:t>
            </a:r>
          </a:p>
          <a:p>
            <a:pPr marL="360000" lvl="1" indent="-180000"/>
            <a:r>
              <a:rPr lang="de-DE" dirty="0" smtClean="0"/>
              <a:t>Verfügbar in verschiedenen Varianten</a:t>
            </a:r>
          </a:p>
          <a:p>
            <a:pPr marL="360000" lvl="1" indent="-180000"/>
            <a:r>
              <a:rPr lang="de-DE" dirty="0" smtClean="0"/>
              <a:t>bewährte Verfahren für den Aufbau</a:t>
            </a:r>
          </a:p>
          <a:p>
            <a:pPr marL="360000" lvl="1" indent="-180000"/>
            <a:r>
              <a:rPr lang="de-DE" dirty="0" smtClean="0"/>
              <a:t>standardisierte Abmessungen</a:t>
            </a:r>
          </a:p>
          <a:p>
            <a:pPr marL="360000" lvl="1" indent="-180000"/>
            <a:r>
              <a:rPr lang="de-DE" dirty="0" smtClean="0"/>
              <a:t>Schutz vor mechanischen Einwirkungen</a:t>
            </a:r>
          </a:p>
          <a:p>
            <a:pPr marL="360000" lvl="1" indent="-180000">
              <a:buFont typeface="Wingdings" panose="05000000000000000000" pitchFamily="2" charset="2"/>
              <a:buChar char="è"/>
            </a:pPr>
            <a:r>
              <a:rPr lang="de-DE" dirty="0" smtClean="0"/>
              <a:t>in </a:t>
            </a:r>
            <a:r>
              <a:rPr lang="de-DE" dirty="0" err="1" smtClean="0"/>
              <a:t>GeMo</a:t>
            </a:r>
            <a:r>
              <a:rPr lang="de-DE" dirty="0" smtClean="0"/>
              <a:t> wird das Produkt EK 868 von </a:t>
            </a:r>
            <a:r>
              <a:rPr lang="de-DE" dirty="0" err="1" smtClean="0"/>
              <a:t>Langmatz</a:t>
            </a:r>
            <a:r>
              <a:rPr lang="de-DE" dirty="0" smtClean="0"/>
              <a:t> verwendet (bietet nicht genug Platz für die Spule, alles in allem aber die meisten Vorteile hinsichtlich Volumen, Preis etc.)</a:t>
            </a:r>
          </a:p>
          <a:p>
            <a:pPr marL="180000" indent="-180000"/>
            <a:r>
              <a:rPr lang="de-DE" dirty="0" err="1" smtClean="0"/>
              <a:t>Strebenprofile</a:t>
            </a:r>
            <a:r>
              <a:rPr lang="de-DE" dirty="0" smtClean="0"/>
              <a:t> erlauben eine robuste, aber gleichzeitig auch flexible Anordnung aller Teile im Unterflurverteilersystem</a:t>
            </a:r>
          </a:p>
          <a:p>
            <a:pPr marL="180000" indent="-180000"/>
            <a:r>
              <a:rPr lang="de-DE" dirty="0" smtClean="0"/>
              <a:t>Der Deckel des Unterflurverteilersystems ist nicht wasserdicht =&gt; eine Taucherglocke wird über die Ladetechnik gestülpt (Wasser, das in das Unterflurverteilersystem eindringt, steigt nur außerhalb der Taucherglocke nach oben, ihr Innenraum mit den elektrischen Komponenten bleibt trocken)</a:t>
            </a:r>
          </a:p>
          <a:p>
            <a:pPr marL="180000" indent="-180000"/>
            <a:r>
              <a:rPr lang="de-DE" dirty="0" smtClean="0"/>
              <a:t>Wenn die Taucherglocke entfernt ist, kann die gesamte Ladetechnik aus dem Unterflurverteilersystem herausgehoben werden (alle Komponenten hängen an einem separaten Rahmen, für den eine Hebevorrichtung aus Führungsschienen und Kugelwagen vorgesehen ist)</a:t>
            </a:r>
          </a:p>
          <a:p>
            <a:pPr marL="180000" indent="-180000"/>
            <a:r>
              <a:rPr lang="de-DE" dirty="0" smtClean="0"/>
              <a:t>Bei allen Teilen zur Installation der Ladetechnik innerhalb des Unterflurverteilersystems (</a:t>
            </a:r>
            <a:r>
              <a:rPr lang="de-DE" dirty="0" err="1" smtClean="0"/>
              <a:t>Strebenprofile</a:t>
            </a:r>
            <a:r>
              <a:rPr lang="de-DE" dirty="0" smtClean="0"/>
              <a:t>, Hebevorrichtung etc.) handelt es sich um Standardkomponenten</a:t>
            </a:r>
          </a:p>
        </p:txBody>
      </p:sp>
      <p:sp>
        <p:nvSpPr>
          <p:cNvPr id="4" name="Foliennummernplatzhalter 3"/>
          <p:cNvSpPr>
            <a:spLocks noGrp="1"/>
          </p:cNvSpPr>
          <p:nvPr>
            <p:ph type="sldNum" sz="quarter" idx="10"/>
          </p:nvPr>
        </p:nvSpPr>
        <p:spPr/>
        <p:txBody>
          <a:bodyPr/>
          <a:lstStyle/>
          <a:p>
            <a:fld id="{6F118F77-BF2E-4843-AA6C-ED9ACCB38B45}" type="slidenum">
              <a:rPr lang="de-DE" smtClean="0"/>
              <a:pPr/>
              <a:t>28</a:t>
            </a:fld>
            <a:endParaRPr lang="de-DE" dirty="0"/>
          </a:p>
        </p:txBody>
      </p:sp>
    </p:spTree>
    <p:extLst>
      <p:ext uri="{BB962C8B-B14F-4D97-AF65-F5344CB8AC3E}">
        <p14:creationId xmlns:p14="http://schemas.microsoft.com/office/powerpoint/2010/main" val="2918866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4" y="612775"/>
            <a:ext cx="3552825" cy="2665413"/>
          </a:xfrm>
        </p:spPr>
      </p:sp>
      <p:sp>
        <p:nvSpPr>
          <p:cNvPr id="3" name="Notizenplatzhalter 2"/>
          <p:cNvSpPr>
            <a:spLocks noGrp="1"/>
          </p:cNvSpPr>
          <p:nvPr>
            <p:ph type="body" idx="1"/>
          </p:nvPr>
        </p:nvSpPr>
        <p:spPr>
          <a:xfrm>
            <a:off x="485774" y="3494088"/>
            <a:ext cx="5759451" cy="5760462"/>
          </a:xfrm>
        </p:spPr>
        <p:txBody>
          <a:bodyPr/>
          <a:lstStyle/>
          <a:p>
            <a:pPr marL="180000" indent="-180000"/>
            <a:r>
              <a:rPr lang="de-DE" dirty="0" smtClean="0"/>
              <a:t>Die Abwärme der Komponenten der Ladetechnik muss aus dem Unterflurverteilersystem abgeführt werden</a:t>
            </a:r>
          </a:p>
          <a:p>
            <a:pPr marL="180000" indent="-180000"/>
            <a:r>
              <a:rPr lang="de-DE" dirty="0" smtClean="0"/>
              <a:t>Auf der Leistungselektronik ist ein Kühlkörper montiert</a:t>
            </a:r>
          </a:p>
          <a:p>
            <a:pPr marL="180000" indent="-180000"/>
            <a:r>
              <a:rPr lang="de-DE" baseline="0" dirty="0" smtClean="0"/>
              <a:t>Der</a:t>
            </a:r>
            <a:r>
              <a:rPr lang="de-DE" dirty="0" smtClean="0"/>
              <a:t> Kühlkörper ist mit der darunter installierte Pumpe im Unterflurverteilersystem verbunden</a:t>
            </a:r>
          </a:p>
          <a:p>
            <a:pPr marL="180000" indent="-180000"/>
            <a:r>
              <a:rPr lang="de-DE" baseline="0" dirty="0" smtClean="0"/>
              <a:t>Damit die Ladetechnik im urbanen Raum nicht sichtbar ist, obwohl die Abwärme</a:t>
            </a:r>
            <a:r>
              <a:rPr lang="de-DE" dirty="0" smtClean="0"/>
              <a:t> aus dem Unterflurverteilersystem abgeführt werden muss, wird das Erdreich um das Unterflurverteilersystem als Wärmesenke genutzt</a:t>
            </a:r>
          </a:p>
          <a:p>
            <a:pPr marL="180000" indent="-180000"/>
            <a:r>
              <a:rPr lang="de-DE" baseline="0" dirty="0" smtClean="0"/>
              <a:t>Im Erdreich unter</a:t>
            </a:r>
            <a:r>
              <a:rPr lang="de-DE" dirty="0" smtClean="0"/>
              <a:t> dem Unterflurverteilersystem wird ein </a:t>
            </a:r>
            <a:r>
              <a:rPr lang="de-DE" dirty="0" err="1" smtClean="0"/>
              <a:t>Wärmetauscherelement</a:t>
            </a:r>
            <a:r>
              <a:rPr lang="de-DE" dirty="0" smtClean="0"/>
              <a:t> installiert</a:t>
            </a:r>
          </a:p>
          <a:p>
            <a:pPr marL="180000" indent="-180000"/>
            <a:r>
              <a:rPr lang="de-DE" dirty="0" smtClean="0"/>
              <a:t>Durch die Installation von Lüftern zur Luftzirkulation im Unterflurverteilersystem bietet der Aufbau genug Kühlleistung, um auch alle anderen Komponenten der Ladetechnik ausreichend zu kühlen (ist durch Messungen nachgewiesen)</a:t>
            </a:r>
          </a:p>
          <a:p>
            <a:pPr marL="180000" indent="-180000"/>
            <a:r>
              <a:rPr lang="de-DE" baseline="0" dirty="0" smtClean="0"/>
              <a:t>Derzeit dient </a:t>
            </a:r>
            <a:r>
              <a:rPr lang="de-DE" dirty="0" smtClean="0"/>
              <a:t>ein Kupferrohr wegen seiner guten Wärmeleitfähigkeit als </a:t>
            </a:r>
            <a:r>
              <a:rPr lang="de-DE" dirty="0" err="1" smtClean="0"/>
              <a:t>Wärmetauscherelement</a:t>
            </a:r>
            <a:endParaRPr lang="de-DE" dirty="0" smtClean="0"/>
          </a:p>
          <a:p>
            <a:pPr marL="180000" indent="-180000"/>
            <a:r>
              <a:rPr lang="de-DE" baseline="0" dirty="0" smtClean="0"/>
              <a:t>Das Kupferrohr</a:t>
            </a:r>
            <a:r>
              <a:rPr lang="de-DE" dirty="0" smtClean="0"/>
              <a:t> ist </a:t>
            </a:r>
            <a:r>
              <a:rPr lang="de-DE" dirty="0" err="1" smtClean="0"/>
              <a:t>meanderförmig</a:t>
            </a:r>
            <a:r>
              <a:rPr lang="de-DE" dirty="0" smtClean="0"/>
              <a:t>, um eine möglichst große Oberfläche und somit einen möglichst großen Wärmeübergang auf das Erdreich zu schaffen</a:t>
            </a:r>
          </a:p>
          <a:p>
            <a:pPr marL="180000" indent="-180000"/>
            <a:r>
              <a:rPr lang="de-DE" dirty="0" smtClean="0"/>
              <a:t>Die äußeren Abmessungen des </a:t>
            </a:r>
            <a:r>
              <a:rPr lang="de-DE" dirty="0" err="1" smtClean="0"/>
              <a:t>Wärmetauscherelements</a:t>
            </a:r>
            <a:r>
              <a:rPr lang="de-DE" dirty="0" smtClean="0"/>
              <a:t> sind nahezu identisch mit denen des Unterflurverteilersystems, um Aufwand und Kosten für den Aufbau der Ladetechnik möglichst gering zu halten</a:t>
            </a:r>
          </a:p>
          <a:p>
            <a:pPr marL="180000" indent="-180000"/>
            <a:r>
              <a:rPr lang="de-DE" dirty="0" smtClean="0"/>
              <a:t>Zusätzlich wird unter dem Unterflurverteilersystem ein mit Erde vorgefüllter Rahmen vorgesehen, damit das </a:t>
            </a:r>
            <a:r>
              <a:rPr lang="de-DE" dirty="0" err="1" smtClean="0"/>
              <a:t>Wärmetauscherelement</a:t>
            </a:r>
            <a:r>
              <a:rPr lang="de-DE" dirty="0" smtClean="0"/>
              <a:t> zusammen mit dem Unterflurverteilersystem ohne zusätzliche Installationsarbeiten in einen Aushub in der Straße eingesetzt werden kann</a:t>
            </a:r>
          </a:p>
          <a:p>
            <a:pPr marL="180000" indent="-180000"/>
            <a:r>
              <a:rPr lang="de-DE" dirty="0" smtClean="0"/>
              <a:t>Alle Teile des Kühlsystems, außer dem </a:t>
            </a:r>
            <a:r>
              <a:rPr lang="de-DE" dirty="0" err="1" smtClean="0"/>
              <a:t>Wärmetauscherelement</a:t>
            </a:r>
            <a:r>
              <a:rPr lang="de-DE" dirty="0" smtClean="0"/>
              <a:t>, sind Standardkomponenten</a:t>
            </a:r>
            <a:endParaRPr lang="de-DE"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29</a:t>
            </a:fld>
            <a:endParaRPr lang="de-DE" dirty="0"/>
          </a:p>
        </p:txBody>
      </p:sp>
    </p:spTree>
    <p:extLst>
      <p:ext uri="{BB962C8B-B14F-4D97-AF65-F5344CB8AC3E}">
        <p14:creationId xmlns:p14="http://schemas.microsoft.com/office/powerpoint/2010/main" val="291886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3</a:t>
            </a:fld>
            <a:endParaRPr lang="de-DE" dirty="0"/>
          </a:p>
        </p:txBody>
      </p:sp>
    </p:spTree>
    <p:extLst>
      <p:ext uri="{BB962C8B-B14F-4D97-AF65-F5344CB8AC3E}">
        <p14:creationId xmlns:p14="http://schemas.microsoft.com/office/powerpoint/2010/main" val="1849145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4" y="612775"/>
            <a:ext cx="3552825" cy="2665413"/>
          </a:xfrm>
        </p:spPr>
      </p:sp>
      <p:sp>
        <p:nvSpPr>
          <p:cNvPr id="3" name="Notizenplatzhalter 2"/>
          <p:cNvSpPr>
            <a:spLocks noGrp="1"/>
          </p:cNvSpPr>
          <p:nvPr>
            <p:ph type="body" idx="1"/>
          </p:nvPr>
        </p:nvSpPr>
        <p:spPr>
          <a:xfrm>
            <a:off x="485774" y="3494088"/>
            <a:ext cx="5759451" cy="5760462"/>
          </a:xfrm>
        </p:spPr>
        <p:txBody>
          <a:bodyPr/>
          <a:lstStyle/>
          <a:p>
            <a:pPr marL="180000" indent="-180000"/>
            <a:r>
              <a:rPr lang="de-DE" dirty="0" smtClean="0"/>
              <a:t>Wesentliche Herausforderungen beim Aufbau der Ladetechnik im Unterflurverteilersystem:</a:t>
            </a:r>
          </a:p>
          <a:p>
            <a:pPr marL="360000" lvl="1" indent="-180000"/>
            <a:r>
              <a:rPr lang="de-DE" baseline="0" dirty="0" smtClean="0"/>
              <a:t>da die Haltevorrichtungen für die Komponenten Eigenkonstruktionen </a:t>
            </a:r>
            <a:r>
              <a:rPr lang="de-DE" dirty="0" smtClean="0"/>
              <a:t>sind, stimmen sie nicht mit denen aus Schaltschränken oder anderen standardisierten Gehäusen für elektrische Installationen überein</a:t>
            </a:r>
          </a:p>
          <a:p>
            <a:pPr marL="360000" lvl="1" indent="-180000"/>
            <a:r>
              <a:rPr lang="de-DE" dirty="0" smtClean="0"/>
              <a:t>obwohl nur sehr wenig Platz im Unterflurverteilersystem zur Verfügung steht, müssen alle Normen und Richtlinien für den Aufbau elektrischer Installationen erfüllt werden</a:t>
            </a:r>
          </a:p>
          <a:p>
            <a:pPr marL="180000" indent="-180000"/>
            <a:r>
              <a:rPr lang="de-DE" baseline="0" dirty="0" smtClean="0"/>
              <a:t>Der in </a:t>
            </a:r>
            <a:r>
              <a:rPr lang="de-DE" baseline="0" dirty="0" err="1" smtClean="0"/>
              <a:t>GeMo</a:t>
            </a:r>
            <a:r>
              <a:rPr lang="de-DE" baseline="0" dirty="0" smtClean="0"/>
              <a:t> realisierte Aufbau</a:t>
            </a:r>
            <a:r>
              <a:rPr lang="de-DE" dirty="0" smtClean="0"/>
              <a:t> berücksichtigt </a:t>
            </a:r>
            <a:r>
              <a:rPr lang="de-DE" baseline="0" dirty="0" smtClean="0"/>
              <a:t>alle relevanten Regelwerke (</a:t>
            </a:r>
            <a:r>
              <a:rPr lang="de-DE" baseline="0" dirty="0" err="1" smtClean="0"/>
              <a:t>u.A.</a:t>
            </a:r>
            <a:r>
              <a:rPr lang="de-DE" dirty="0"/>
              <a:t> VDE 0100, EN ISO 12100, EN 60204-1, EN </a:t>
            </a:r>
            <a:r>
              <a:rPr lang="de-DE" dirty="0" smtClean="0"/>
              <a:t>61439-1)</a:t>
            </a:r>
          </a:p>
          <a:p>
            <a:pPr marL="180000" indent="-180000"/>
            <a:r>
              <a:rPr lang="de-DE" baseline="0" dirty="0" smtClean="0"/>
              <a:t>Die IP-Schutzklasse des Unterflurverteilersystems in Verbindung mit der Taucherglocke ist ausreichend</a:t>
            </a:r>
            <a:r>
              <a:rPr lang="de-DE" dirty="0" smtClean="0"/>
              <a:t> hoch</a:t>
            </a:r>
          </a:p>
          <a:p>
            <a:pPr marL="180000" indent="-180000"/>
            <a:r>
              <a:rPr lang="de-DE" baseline="0" dirty="0" smtClean="0"/>
              <a:t>Alle Teile (elektrische</a:t>
            </a:r>
            <a:r>
              <a:rPr lang="de-DE" dirty="0" smtClean="0"/>
              <a:t> Komponenten, Taucherglocke etc.) sind geeignet geerdet; dies gilt auch für den Fall das die Ladetechnik aus dem Unterflurverteilersystem herausgehoben wird</a:t>
            </a:r>
          </a:p>
          <a:p>
            <a:pPr marL="180000" indent="-180000"/>
            <a:r>
              <a:rPr lang="de-DE" baseline="0" dirty="0" smtClean="0"/>
              <a:t>Es liegen drei getrennte Stromkreise vor, nämlich</a:t>
            </a:r>
          </a:p>
          <a:p>
            <a:pPr marL="360000" lvl="1" indent="-180000"/>
            <a:r>
              <a:rPr lang="de-DE" dirty="0" smtClean="0"/>
              <a:t>Leistungsstromkreis (enthält Leistungselektronik, Zähleinrichtungen, Sicherungen etc.; also alle Teile, die hohen Strom leiten oder damit versorgt werden)</a:t>
            </a:r>
          </a:p>
          <a:p>
            <a:pPr marL="360000" lvl="1" indent="-180000"/>
            <a:r>
              <a:rPr lang="de-DE" baseline="0" dirty="0" smtClean="0"/>
              <a:t>Steuerstromkreis</a:t>
            </a:r>
            <a:r>
              <a:rPr lang="de-DE" dirty="0" smtClean="0"/>
              <a:t> (umfasst im Wesentlichen die Komponenten für das innovative Lademanagement, an denen eine niedrige Spannung anliegt)</a:t>
            </a:r>
          </a:p>
          <a:p>
            <a:pPr marL="360000" lvl="1" indent="-180000"/>
            <a:r>
              <a:rPr lang="de-DE" baseline="0" dirty="0" smtClean="0"/>
              <a:t>Stromkreis</a:t>
            </a:r>
            <a:r>
              <a:rPr lang="de-DE" dirty="0" smtClean="0"/>
              <a:t> für die Komponenten des Kühlsystems</a:t>
            </a:r>
          </a:p>
          <a:p>
            <a:pPr marL="180000" indent="-180000"/>
            <a:r>
              <a:rPr lang="de-DE" baseline="0" dirty="0" smtClean="0"/>
              <a:t>Die elektromagnetische Verträglichkeit innerhalb des Unterflurverteilersystems wird</a:t>
            </a:r>
            <a:r>
              <a:rPr lang="de-DE" dirty="0" smtClean="0"/>
              <a:t> unter Anderem sichergestellt durch</a:t>
            </a:r>
          </a:p>
          <a:p>
            <a:pPr marL="360000" lvl="1" indent="-180000"/>
            <a:r>
              <a:rPr lang="de-DE" baseline="0" dirty="0" smtClean="0"/>
              <a:t>Trennung</a:t>
            </a:r>
            <a:r>
              <a:rPr lang="de-DE" dirty="0" smtClean="0"/>
              <a:t> empfindlicher und stark strahlender Komponenten durch Abschirmbleche aus magnetisierbarem Material</a:t>
            </a:r>
          </a:p>
          <a:p>
            <a:pPr marL="360000" lvl="1" indent="-180000"/>
            <a:r>
              <a:rPr lang="de-DE" baseline="0" dirty="0" smtClean="0"/>
              <a:t>Trennung</a:t>
            </a:r>
            <a:r>
              <a:rPr lang="de-DE" dirty="0" smtClean="0"/>
              <a:t> der Kabel der verschiedenen Stromkreise (wenn sie sich kreuzen, tun sie das rechtwinklig)</a:t>
            </a:r>
          </a:p>
          <a:p>
            <a:pPr marL="180000" indent="-180000"/>
            <a:r>
              <a:rPr lang="de-DE" baseline="0" dirty="0" smtClean="0"/>
              <a:t>Die Kommunikation mit der Ladetechnik erfolgt drahtlos (die</a:t>
            </a:r>
            <a:r>
              <a:rPr lang="de-DE" dirty="0" smtClean="0"/>
              <a:t> Komponenten des Steuerstromkreises umfassen </a:t>
            </a:r>
            <a:r>
              <a:rPr lang="de-DE" dirty="0" err="1" smtClean="0"/>
              <a:t>u.A.</a:t>
            </a:r>
            <a:r>
              <a:rPr lang="de-DE" dirty="0" smtClean="0"/>
              <a:t> die </a:t>
            </a:r>
            <a:r>
              <a:rPr lang="de-DE" dirty="0" err="1" smtClean="0"/>
              <a:t>ARTiS</a:t>
            </a:r>
            <a:r>
              <a:rPr lang="de-DE" dirty="0" smtClean="0"/>
              <a:t>); die Antennen werden ebenfalls unterirdisch installiert, damit das Gesamtsystem unsichtbar bleibt</a:t>
            </a:r>
            <a:endParaRPr lang="de-DE" baseline="0" dirty="0" smtClean="0"/>
          </a:p>
        </p:txBody>
      </p:sp>
      <p:sp>
        <p:nvSpPr>
          <p:cNvPr id="4" name="Foliennummernplatzhalter 3"/>
          <p:cNvSpPr>
            <a:spLocks noGrp="1"/>
          </p:cNvSpPr>
          <p:nvPr>
            <p:ph type="sldNum" sz="quarter" idx="10"/>
          </p:nvPr>
        </p:nvSpPr>
        <p:spPr/>
        <p:txBody>
          <a:bodyPr/>
          <a:lstStyle/>
          <a:p>
            <a:fld id="{6F118F77-BF2E-4843-AA6C-ED9ACCB38B45}" type="slidenum">
              <a:rPr lang="de-DE" smtClean="0"/>
              <a:pPr/>
              <a:t>30</a:t>
            </a:fld>
            <a:endParaRPr lang="de-DE" dirty="0"/>
          </a:p>
        </p:txBody>
      </p:sp>
    </p:spTree>
    <p:extLst>
      <p:ext uri="{BB962C8B-B14F-4D97-AF65-F5344CB8AC3E}">
        <p14:creationId xmlns:p14="http://schemas.microsoft.com/office/powerpoint/2010/main" val="2918866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31</a:t>
            </a:fld>
            <a:endParaRPr lang="de-DE" dirty="0"/>
          </a:p>
        </p:txBody>
      </p:sp>
    </p:spTree>
    <p:extLst>
      <p:ext uri="{BB962C8B-B14F-4D97-AF65-F5344CB8AC3E}">
        <p14:creationId xmlns:p14="http://schemas.microsoft.com/office/powerpoint/2010/main" val="366764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4</a:t>
            </a:fld>
            <a:endParaRPr lang="de-DE" dirty="0"/>
          </a:p>
        </p:txBody>
      </p:sp>
    </p:spTree>
    <p:extLst>
      <p:ext uri="{BB962C8B-B14F-4D97-AF65-F5344CB8AC3E}">
        <p14:creationId xmlns:p14="http://schemas.microsoft.com/office/powerpoint/2010/main" val="2104946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5</a:t>
            </a:fld>
            <a:endParaRPr lang="de-DE" dirty="0"/>
          </a:p>
        </p:txBody>
      </p:sp>
    </p:spTree>
    <p:extLst>
      <p:ext uri="{BB962C8B-B14F-4D97-AF65-F5344CB8AC3E}">
        <p14:creationId xmlns:p14="http://schemas.microsoft.com/office/powerpoint/2010/main" val="315591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6</a:t>
            </a:fld>
            <a:endParaRPr lang="de-DE" dirty="0"/>
          </a:p>
        </p:txBody>
      </p:sp>
    </p:spTree>
    <p:extLst>
      <p:ext uri="{BB962C8B-B14F-4D97-AF65-F5344CB8AC3E}">
        <p14:creationId xmlns:p14="http://schemas.microsoft.com/office/powerpoint/2010/main" val="313415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7</a:t>
            </a:fld>
            <a:endParaRPr lang="de-DE" dirty="0"/>
          </a:p>
        </p:txBody>
      </p:sp>
    </p:spTree>
    <p:extLst>
      <p:ext uri="{BB962C8B-B14F-4D97-AF65-F5344CB8AC3E}">
        <p14:creationId xmlns:p14="http://schemas.microsoft.com/office/powerpoint/2010/main" val="1976856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612775"/>
            <a:ext cx="3552825" cy="2665413"/>
          </a:xfrm>
        </p:spPr>
      </p:sp>
      <p:sp>
        <p:nvSpPr>
          <p:cNvPr id="3" name="Notes Placeholder 2"/>
          <p:cNvSpPr>
            <a:spLocks noGrp="1"/>
          </p:cNvSpPr>
          <p:nvPr>
            <p:ph type="body" idx="1"/>
          </p:nvPr>
        </p:nvSpPr>
        <p:spPr/>
        <p:txBody>
          <a:bodyPr>
            <a:noAutofit/>
          </a:bodyPr>
          <a:lstStyle/>
          <a:p>
            <a:r>
              <a:rPr lang="en-US" sz="1000" dirty="0" err="1" smtClean="0"/>
              <a:t>Offenheit</a:t>
            </a:r>
            <a:r>
              <a:rPr lang="en-US" sz="1000" dirty="0" smtClean="0"/>
              <a:t> </a:t>
            </a:r>
            <a:r>
              <a:rPr lang="en-US" sz="1000" dirty="0" err="1" smtClean="0"/>
              <a:t>durch</a:t>
            </a:r>
            <a:r>
              <a:rPr lang="en-US" sz="1000" dirty="0" smtClean="0"/>
              <a:t> 3 </a:t>
            </a:r>
            <a:r>
              <a:rPr lang="en-US" sz="1000" dirty="0" err="1" smtClean="0"/>
              <a:t>Ebenen</a:t>
            </a:r>
            <a:endParaRPr lang="en-US" sz="1000" dirty="0" smtClean="0"/>
          </a:p>
          <a:p>
            <a:pPr lvl="1"/>
            <a:r>
              <a:rPr lang="en-US" sz="1000" dirty="0" err="1" smtClean="0"/>
              <a:t>Daten</a:t>
            </a:r>
            <a:endParaRPr lang="en-US" sz="1000" dirty="0" smtClean="0"/>
          </a:p>
          <a:p>
            <a:pPr lvl="1"/>
            <a:r>
              <a:rPr lang="en-US" sz="1000" dirty="0" smtClean="0"/>
              <a:t>Services</a:t>
            </a:r>
          </a:p>
          <a:p>
            <a:pPr lvl="1"/>
            <a:r>
              <a:rPr lang="en-US" sz="1000" dirty="0" smtClean="0"/>
              <a:t>Apps</a:t>
            </a:r>
          </a:p>
          <a:p>
            <a:pPr lvl="0"/>
            <a:r>
              <a:rPr lang="en-US" sz="1000" dirty="0" err="1" smtClean="0"/>
              <a:t>Durch</a:t>
            </a:r>
            <a:r>
              <a:rPr lang="en-US" sz="1000" baseline="0" dirty="0" smtClean="0"/>
              <a:t> die in </a:t>
            </a:r>
            <a:r>
              <a:rPr lang="en-US" sz="1000" baseline="0" dirty="0" err="1" smtClean="0"/>
              <a:t>GeMo</a:t>
            </a:r>
            <a:r>
              <a:rPr lang="en-US" sz="1000" baseline="0" dirty="0" smtClean="0"/>
              <a:t> </a:t>
            </a:r>
            <a:r>
              <a:rPr lang="en-US" sz="1000" baseline="0" dirty="0" err="1" smtClean="0"/>
              <a:t>entwickelte</a:t>
            </a:r>
            <a:r>
              <a:rPr lang="en-US" sz="1000" baseline="0" dirty="0" smtClean="0"/>
              <a:t> </a:t>
            </a:r>
            <a:r>
              <a:rPr lang="en-US" sz="1000" baseline="0" dirty="0" err="1" smtClean="0"/>
              <a:t>Mobilitätsdatencloud</a:t>
            </a:r>
            <a:r>
              <a:rPr lang="en-US" sz="1000" baseline="0" dirty="0" smtClean="0"/>
              <a:t> (MDC) </a:t>
            </a:r>
            <a:r>
              <a:rPr lang="en-US" sz="1000" baseline="0" dirty="0" err="1" smtClean="0"/>
              <a:t>können</a:t>
            </a:r>
            <a:r>
              <a:rPr lang="en-US" sz="1000" baseline="0" dirty="0" smtClean="0"/>
              <a:t> </a:t>
            </a:r>
            <a:r>
              <a:rPr lang="en-US" sz="1000" baseline="0" dirty="0" err="1" smtClean="0"/>
              <a:t>Daten</a:t>
            </a:r>
            <a:r>
              <a:rPr lang="en-US" sz="1000" baseline="0" dirty="0" smtClean="0"/>
              <a:t> </a:t>
            </a:r>
            <a:r>
              <a:rPr lang="en-US" sz="1000" baseline="0" dirty="0" err="1" smtClean="0"/>
              <a:t>unterschiedlicher</a:t>
            </a:r>
            <a:r>
              <a:rPr lang="en-US" sz="1000" baseline="0" dirty="0" smtClean="0"/>
              <a:t> </a:t>
            </a:r>
            <a:r>
              <a:rPr lang="en-US" sz="1000" baseline="0" dirty="0" err="1" smtClean="0"/>
              <a:t>Quellen</a:t>
            </a:r>
            <a:r>
              <a:rPr lang="en-US" sz="1000" baseline="0" dirty="0" smtClean="0"/>
              <a:t> in </a:t>
            </a:r>
            <a:r>
              <a:rPr lang="en-US" sz="1000" baseline="0" dirty="0" err="1" smtClean="0"/>
              <a:t>ein</a:t>
            </a:r>
            <a:r>
              <a:rPr lang="en-US" sz="1000" baseline="0" dirty="0" smtClean="0"/>
              <a:t> System </a:t>
            </a:r>
            <a:r>
              <a:rPr lang="en-US" sz="1000" baseline="0" dirty="0" err="1" smtClean="0"/>
              <a:t>integriert</a:t>
            </a:r>
            <a:r>
              <a:rPr lang="en-US" sz="1000" baseline="0" dirty="0" smtClean="0"/>
              <a:t> und </a:t>
            </a:r>
            <a:r>
              <a:rPr lang="en-US" sz="1000" baseline="0" dirty="0" err="1" smtClean="0"/>
              <a:t>aggregiert</a:t>
            </a:r>
            <a:r>
              <a:rPr lang="en-US" sz="1000" baseline="0" dirty="0" smtClean="0"/>
              <a:t> </a:t>
            </a:r>
            <a:r>
              <a:rPr lang="en-US" sz="1000" baseline="0" dirty="0" err="1" smtClean="0"/>
              <a:t>werden</a:t>
            </a:r>
            <a:r>
              <a:rPr lang="en-US" sz="1000" baseline="0" dirty="0" smtClean="0"/>
              <a:t>. </a:t>
            </a:r>
            <a:r>
              <a:rPr lang="en-US" sz="1000" baseline="0" dirty="0" err="1" smtClean="0"/>
              <a:t>Diese</a:t>
            </a:r>
            <a:r>
              <a:rPr lang="en-US" sz="1000" baseline="0" dirty="0" smtClean="0"/>
              <a:t> </a:t>
            </a:r>
            <a:r>
              <a:rPr lang="en-US" sz="1000" baseline="0" dirty="0" err="1" smtClean="0"/>
              <a:t>Daten</a:t>
            </a:r>
            <a:r>
              <a:rPr lang="en-US" sz="1000" baseline="0" dirty="0" smtClean="0"/>
              <a:t> </a:t>
            </a:r>
            <a:r>
              <a:rPr lang="en-US" sz="1000" baseline="0" dirty="0" err="1" smtClean="0"/>
              <a:t>können</a:t>
            </a:r>
            <a:r>
              <a:rPr lang="en-US" sz="1000" baseline="0" dirty="0" smtClean="0"/>
              <a:t> </a:t>
            </a:r>
            <a:r>
              <a:rPr lang="en-US" sz="1000" baseline="0" dirty="0" err="1" smtClean="0"/>
              <a:t>über</a:t>
            </a:r>
            <a:r>
              <a:rPr lang="en-US" sz="1000" baseline="0" dirty="0" smtClean="0"/>
              <a:t> </a:t>
            </a:r>
            <a:r>
              <a:rPr lang="en-US" sz="1000" baseline="0" dirty="0" err="1" smtClean="0"/>
              <a:t>Dienste</a:t>
            </a:r>
            <a:r>
              <a:rPr lang="en-US" sz="1000" baseline="0" dirty="0" smtClean="0"/>
              <a:t> </a:t>
            </a:r>
            <a:r>
              <a:rPr lang="en-US" sz="1000" baseline="0" dirty="0" err="1" smtClean="0"/>
              <a:t>verschnitten</a:t>
            </a:r>
            <a:r>
              <a:rPr lang="en-US" sz="1000" baseline="0" dirty="0" smtClean="0"/>
              <a:t> </a:t>
            </a:r>
            <a:r>
              <a:rPr lang="en-US" sz="1000" baseline="0" dirty="0" err="1" smtClean="0"/>
              <a:t>werden</a:t>
            </a:r>
            <a:r>
              <a:rPr lang="en-US" sz="1000" baseline="0" dirty="0" smtClean="0"/>
              <a:t> und </a:t>
            </a:r>
            <a:r>
              <a:rPr lang="en-US" sz="1000" baseline="0" dirty="0" err="1" smtClean="0"/>
              <a:t>bilden</a:t>
            </a:r>
            <a:r>
              <a:rPr lang="en-US" sz="1000" baseline="0" dirty="0" smtClean="0"/>
              <a:t> so </a:t>
            </a:r>
            <a:r>
              <a:rPr lang="en-US" sz="1000" baseline="0" dirty="0" err="1" smtClean="0"/>
              <a:t>einen</a:t>
            </a:r>
            <a:r>
              <a:rPr lang="en-US" sz="1000" baseline="0" dirty="0" smtClean="0"/>
              <a:t> </a:t>
            </a:r>
            <a:r>
              <a:rPr lang="en-US" sz="1000" baseline="0" dirty="0" err="1" smtClean="0"/>
              <a:t>Mehrwert</a:t>
            </a:r>
            <a:r>
              <a:rPr lang="en-US" sz="1000" baseline="0" dirty="0" smtClean="0"/>
              <a:t> </a:t>
            </a:r>
            <a:r>
              <a:rPr lang="en-US" sz="1000" baseline="0" dirty="0" err="1" smtClean="0"/>
              <a:t>über</a:t>
            </a:r>
            <a:r>
              <a:rPr lang="en-US" sz="1000" baseline="0" dirty="0" smtClean="0"/>
              <a:t> den </a:t>
            </a:r>
            <a:r>
              <a:rPr lang="en-US" sz="1000" baseline="0" dirty="0" err="1" smtClean="0"/>
              <a:t>Gegenstand</a:t>
            </a:r>
            <a:r>
              <a:rPr lang="en-US" sz="1000" baseline="0" dirty="0" smtClean="0"/>
              <a:t> </a:t>
            </a:r>
            <a:r>
              <a:rPr lang="en-US" sz="1000" baseline="0" dirty="0" err="1" smtClean="0"/>
              <a:t>eines</a:t>
            </a:r>
            <a:r>
              <a:rPr lang="en-US" sz="1000" baseline="0" dirty="0" smtClean="0"/>
              <a:t> </a:t>
            </a:r>
            <a:r>
              <a:rPr lang="en-US" sz="1000" baseline="0" dirty="0" err="1" smtClean="0"/>
              <a:t>einzelnen</a:t>
            </a:r>
            <a:r>
              <a:rPr lang="en-US" sz="1000" baseline="0" dirty="0" smtClean="0"/>
              <a:t> </a:t>
            </a:r>
            <a:r>
              <a:rPr lang="en-US" sz="1000" baseline="0" dirty="0" err="1" smtClean="0"/>
              <a:t>Datensatzes</a:t>
            </a:r>
            <a:r>
              <a:rPr lang="en-US" sz="1000" baseline="0" dirty="0" smtClean="0"/>
              <a:t> </a:t>
            </a:r>
            <a:r>
              <a:rPr lang="en-US" sz="1000" baseline="0" dirty="0" err="1" smtClean="0"/>
              <a:t>hinaus</a:t>
            </a:r>
            <a:r>
              <a:rPr lang="en-US" sz="1000" baseline="0" dirty="0" smtClean="0"/>
              <a:t>. </a:t>
            </a:r>
            <a:r>
              <a:rPr lang="en-US" sz="1000" baseline="0" dirty="0" err="1" smtClean="0"/>
              <a:t>Durch</a:t>
            </a:r>
            <a:r>
              <a:rPr lang="en-US" sz="1000" baseline="0" dirty="0" smtClean="0"/>
              <a:t> Apps </a:t>
            </a:r>
            <a:r>
              <a:rPr lang="en-US" sz="1000" baseline="0" dirty="0" err="1" smtClean="0"/>
              <a:t>können</a:t>
            </a:r>
            <a:r>
              <a:rPr lang="en-US" sz="1000" baseline="0" dirty="0" smtClean="0"/>
              <a:t> </a:t>
            </a:r>
            <a:r>
              <a:rPr lang="en-US" sz="1000" baseline="0" dirty="0" err="1" smtClean="0"/>
              <a:t>diese</a:t>
            </a:r>
            <a:r>
              <a:rPr lang="en-US" sz="1000" baseline="0" dirty="0" smtClean="0"/>
              <a:t> </a:t>
            </a:r>
            <a:r>
              <a:rPr lang="en-US" sz="1000" baseline="0" dirty="0" err="1" smtClean="0"/>
              <a:t>Dienste</a:t>
            </a:r>
            <a:r>
              <a:rPr lang="en-US" sz="1000" baseline="0" dirty="0" smtClean="0"/>
              <a:t> </a:t>
            </a:r>
            <a:r>
              <a:rPr lang="en-US" sz="1000" baseline="0" dirty="0" err="1" smtClean="0"/>
              <a:t>genutzt</a:t>
            </a:r>
            <a:r>
              <a:rPr lang="en-US" sz="1000" baseline="0" dirty="0" smtClean="0"/>
              <a:t> und an den </a:t>
            </a:r>
            <a:r>
              <a:rPr lang="en-US" sz="1000" baseline="0" dirty="0" err="1" smtClean="0"/>
              <a:t>Bürger</a:t>
            </a:r>
            <a:r>
              <a:rPr lang="en-US" sz="1000" baseline="0" dirty="0" smtClean="0"/>
              <a:t> </a:t>
            </a:r>
            <a:r>
              <a:rPr lang="en-US" sz="1000" baseline="0" dirty="0" err="1" smtClean="0"/>
              <a:t>gebracht</a:t>
            </a:r>
            <a:r>
              <a:rPr lang="en-US" sz="1000" baseline="0" dirty="0" smtClean="0"/>
              <a:t> </a:t>
            </a:r>
            <a:r>
              <a:rPr lang="en-US" sz="1000" baseline="0" dirty="0" err="1" smtClean="0"/>
              <a:t>werden</a:t>
            </a:r>
            <a:r>
              <a:rPr lang="en-US" sz="1000" baseline="0" dirty="0" smtClean="0"/>
              <a:t>.</a:t>
            </a:r>
          </a:p>
          <a:p>
            <a:pPr lvl="0"/>
            <a:r>
              <a:rPr lang="en-US" sz="1000" baseline="0" dirty="0" err="1" smtClean="0"/>
              <a:t>Daten</a:t>
            </a:r>
            <a:r>
              <a:rPr lang="en-US" sz="1000" baseline="0" dirty="0" smtClean="0"/>
              <a:t>, Services, </a:t>
            </a:r>
            <a:r>
              <a:rPr lang="en-US" sz="1000" baseline="0" dirty="0" err="1" smtClean="0"/>
              <a:t>sowie</a:t>
            </a:r>
            <a:r>
              <a:rPr lang="en-US" sz="1000" baseline="0" dirty="0" smtClean="0"/>
              <a:t> Apps </a:t>
            </a:r>
            <a:r>
              <a:rPr lang="en-US" sz="1000" baseline="0" dirty="0" err="1" smtClean="0"/>
              <a:t>sind</a:t>
            </a:r>
            <a:r>
              <a:rPr lang="en-US" sz="1000" baseline="0" dirty="0" smtClean="0"/>
              <a:t> </a:t>
            </a:r>
            <a:r>
              <a:rPr lang="en-US" sz="1000" baseline="0" dirty="0" err="1" smtClean="0"/>
              <a:t>auch</a:t>
            </a:r>
            <a:r>
              <a:rPr lang="en-US" sz="1000" baseline="0" dirty="0" smtClean="0"/>
              <a:t> </a:t>
            </a:r>
            <a:r>
              <a:rPr lang="en-US" sz="1000" baseline="0" dirty="0" err="1" smtClean="0"/>
              <a:t>direkt</a:t>
            </a:r>
            <a:r>
              <a:rPr lang="en-US" sz="1000" baseline="0" dirty="0" smtClean="0"/>
              <a:t> von extern </a:t>
            </a:r>
            <a:r>
              <a:rPr lang="en-US" sz="1000" baseline="0" dirty="0" err="1" smtClean="0"/>
              <a:t>ansprechbar</a:t>
            </a:r>
            <a:r>
              <a:rPr lang="en-US" sz="1000" baseline="0" dirty="0" smtClean="0"/>
              <a:t> und </a:t>
            </a:r>
            <a:r>
              <a:rPr lang="en-US" sz="1000" baseline="0" dirty="0" err="1" smtClean="0"/>
              <a:t>benutzbar</a:t>
            </a:r>
            <a:endParaRPr lang="en-US" sz="1000" baseline="0" dirty="0" smtClean="0"/>
          </a:p>
          <a:p>
            <a:pPr lvl="1"/>
            <a:r>
              <a:rPr lang="en-US" sz="1000" baseline="0" dirty="0" smtClean="0"/>
              <a:t>So </a:t>
            </a:r>
            <a:r>
              <a:rPr lang="en-US" sz="1000" baseline="0" dirty="0" err="1" smtClean="0"/>
              <a:t>soll</a:t>
            </a:r>
            <a:r>
              <a:rPr lang="en-US" sz="1000" baseline="0" dirty="0" smtClean="0"/>
              <a:t> die </a:t>
            </a:r>
            <a:r>
              <a:rPr lang="en-US" sz="1000" baseline="0" dirty="0" err="1" smtClean="0"/>
              <a:t>Kreativität</a:t>
            </a:r>
            <a:r>
              <a:rPr lang="en-US" sz="1000" baseline="0" dirty="0" smtClean="0"/>
              <a:t> </a:t>
            </a:r>
            <a:r>
              <a:rPr lang="en-US" sz="1000" baseline="0" dirty="0" err="1" smtClean="0"/>
              <a:t>dritter</a:t>
            </a:r>
            <a:r>
              <a:rPr lang="en-US" sz="1000" baseline="0" dirty="0" smtClean="0"/>
              <a:t> </a:t>
            </a:r>
            <a:r>
              <a:rPr lang="en-US" sz="1000" baseline="0" dirty="0" err="1" smtClean="0"/>
              <a:t>Entwickler</a:t>
            </a:r>
            <a:r>
              <a:rPr lang="en-US" sz="1000" baseline="0" dirty="0" smtClean="0"/>
              <a:t> </a:t>
            </a:r>
            <a:r>
              <a:rPr lang="en-US" sz="1000" baseline="0" dirty="0" err="1" smtClean="0"/>
              <a:t>genutzt</a:t>
            </a:r>
            <a:r>
              <a:rPr lang="en-US" sz="1000" baseline="0" dirty="0" smtClean="0"/>
              <a:t> </a:t>
            </a:r>
            <a:r>
              <a:rPr lang="en-US" sz="1000" baseline="0" dirty="0" err="1" smtClean="0"/>
              <a:t>werden</a:t>
            </a:r>
            <a:r>
              <a:rPr lang="en-US" sz="1000" baseline="0" dirty="0" smtClean="0"/>
              <a:t> </a:t>
            </a:r>
            <a:r>
              <a:rPr lang="en-US" sz="1000" baseline="0" dirty="0" err="1" smtClean="0"/>
              <a:t>können</a:t>
            </a:r>
            <a:r>
              <a:rPr lang="en-US" sz="1000" baseline="0" dirty="0" smtClean="0"/>
              <a:t>, um </a:t>
            </a:r>
            <a:r>
              <a:rPr lang="en-US" sz="1000" baseline="0" dirty="0" err="1" smtClean="0"/>
              <a:t>weitere</a:t>
            </a:r>
            <a:r>
              <a:rPr lang="en-US" sz="1000" baseline="0" dirty="0" smtClean="0"/>
              <a:t> </a:t>
            </a:r>
            <a:r>
              <a:rPr lang="en-US" sz="1000" baseline="0" dirty="0" err="1" smtClean="0"/>
              <a:t>Mehrwerte</a:t>
            </a:r>
            <a:r>
              <a:rPr lang="en-US" sz="1000" baseline="0" dirty="0" smtClean="0"/>
              <a:t> an die </a:t>
            </a:r>
            <a:r>
              <a:rPr lang="en-US" sz="1000" baseline="0" dirty="0" err="1" smtClean="0"/>
              <a:t>Bürger</a:t>
            </a:r>
            <a:r>
              <a:rPr lang="en-US" sz="1000" baseline="0" dirty="0" smtClean="0"/>
              <a:t> </a:t>
            </a:r>
            <a:r>
              <a:rPr lang="en-US" sz="1000" baseline="0" dirty="0" err="1" smtClean="0"/>
              <a:t>urbaner</a:t>
            </a:r>
            <a:r>
              <a:rPr lang="en-US" sz="1000" baseline="0" dirty="0" smtClean="0"/>
              <a:t> </a:t>
            </a:r>
            <a:r>
              <a:rPr lang="en-US" sz="1000" baseline="0" dirty="0" err="1" smtClean="0"/>
              <a:t>Gebiete</a:t>
            </a:r>
            <a:r>
              <a:rPr lang="en-US" sz="1000" baseline="0" dirty="0" smtClean="0"/>
              <a:t> </a:t>
            </a:r>
            <a:r>
              <a:rPr lang="en-US" sz="1000" baseline="0" dirty="0" err="1" smtClean="0"/>
              <a:t>zu</a:t>
            </a:r>
            <a:r>
              <a:rPr lang="en-US" sz="1000" baseline="0" dirty="0" smtClean="0"/>
              <a:t> </a:t>
            </a:r>
            <a:r>
              <a:rPr lang="en-US" sz="1000" baseline="0" dirty="0" err="1" smtClean="0"/>
              <a:t>bringen</a:t>
            </a:r>
            <a:r>
              <a:rPr lang="en-US" sz="1000" baseline="0" dirty="0" smtClean="0"/>
              <a:t>.</a:t>
            </a:r>
          </a:p>
          <a:p>
            <a:pPr lvl="0"/>
            <a:r>
              <a:rPr lang="en-US" sz="1000" baseline="0" dirty="0" smtClean="0"/>
              <a:t>Die MDC </a:t>
            </a:r>
            <a:r>
              <a:rPr lang="en-US" sz="1000" baseline="0" dirty="0" err="1" smtClean="0"/>
              <a:t>bietet</a:t>
            </a:r>
            <a:r>
              <a:rPr lang="en-US" sz="1000" baseline="0" dirty="0" smtClean="0"/>
              <a:t> </a:t>
            </a:r>
            <a:r>
              <a:rPr lang="en-US" sz="1000" baseline="0" dirty="0" err="1" smtClean="0"/>
              <a:t>ein</a:t>
            </a:r>
            <a:r>
              <a:rPr lang="en-US" sz="1000" baseline="0" dirty="0" smtClean="0"/>
              <a:t> </a:t>
            </a:r>
            <a:r>
              <a:rPr lang="en-US" sz="1000" baseline="0" dirty="0" err="1" smtClean="0"/>
              <a:t>webbasiertes</a:t>
            </a:r>
            <a:r>
              <a:rPr lang="en-US" sz="1000" baseline="0" dirty="0" smtClean="0"/>
              <a:t> Portal </a:t>
            </a:r>
            <a:r>
              <a:rPr lang="en-US" sz="1000" baseline="0" dirty="0" err="1" smtClean="0"/>
              <a:t>mit</a:t>
            </a:r>
            <a:r>
              <a:rPr lang="en-US" sz="1000" baseline="0" dirty="0" smtClean="0"/>
              <a:t> GUI </a:t>
            </a:r>
            <a:r>
              <a:rPr lang="en-US" sz="1000" baseline="0" dirty="0" err="1" smtClean="0"/>
              <a:t>zum</a:t>
            </a:r>
            <a:r>
              <a:rPr lang="en-US" sz="1000" baseline="0" dirty="0" smtClean="0"/>
              <a:t> </a:t>
            </a:r>
            <a:r>
              <a:rPr lang="en-US" sz="1000" baseline="0" dirty="0" err="1" smtClean="0"/>
              <a:t>Suchen</a:t>
            </a:r>
            <a:r>
              <a:rPr lang="en-US" sz="1000" baseline="0" dirty="0" smtClean="0"/>
              <a:t> und </a:t>
            </a:r>
            <a:r>
              <a:rPr lang="en-US" sz="1000" baseline="0" dirty="0" err="1" smtClean="0"/>
              <a:t>Auffinden</a:t>
            </a:r>
            <a:r>
              <a:rPr lang="en-US" sz="1000" baseline="0" dirty="0" smtClean="0"/>
              <a:t> von </a:t>
            </a:r>
            <a:r>
              <a:rPr lang="en-US" sz="1000" baseline="0" dirty="0" err="1" smtClean="0"/>
              <a:t>Daten</a:t>
            </a:r>
            <a:r>
              <a:rPr lang="en-US" sz="1000" baseline="0" dirty="0" smtClean="0"/>
              <a:t>, Services und Apps.</a:t>
            </a:r>
          </a:p>
          <a:p>
            <a:pPr lvl="1"/>
            <a:r>
              <a:rPr lang="en-US" sz="1000" baseline="0" dirty="0" err="1" smtClean="0"/>
              <a:t>Grundlage</a:t>
            </a:r>
            <a:r>
              <a:rPr lang="en-US" sz="1000" baseline="0" dirty="0" smtClean="0"/>
              <a:t> </a:t>
            </a:r>
            <a:r>
              <a:rPr lang="en-US" sz="1000" baseline="0" dirty="0" err="1" smtClean="0"/>
              <a:t>bietet</a:t>
            </a:r>
            <a:r>
              <a:rPr lang="en-US" sz="1000" baseline="0" dirty="0" smtClean="0"/>
              <a:t> </a:t>
            </a:r>
            <a:r>
              <a:rPr lang="en-US" sz="1000" baseline="0" dirty="0" err="1" smtClean="0"/>
              <a:t>ein</a:t>
            </a:r>
            <a:r>
              <a:rPr lang="en-US" sz="1000" baseline="0" dirty="0" smtClean="0"/>
              <a:t> </a:t>
            </a:r>
            <a:r>
              <a:rPr lang="en-US" sz="1000" baseline="0" dirty="0" err="1" smtClean="0"/>
              <a:t>Metadatenregister</a:t>
            </a:r>
            <a:r>
              <a:rPr lang="en-US" sz="1000" baseline="0" dirty="0" smtClean="0"/>
              <a:t> (</a:t>
            </a:r>
            <a:r>
              <a:rPr lang="en-US" sz="1000" baseline="0" dirty="0" err="1" smtClean="0"/>
              <a:t>hier</a:t>
            </a:r>
            <a:r>
              <a:rPr lang="en-US" sz="1000" baseline="0" dirty="0" smtClean="0"/>
              <a:t> CKAN), </a:t>
            </a:r>
            <a:r>
              <a:rPr lang="en-US" sz="1000" baseline="0" dirty="0" err="1" smtClean="0"/>
              <a:t>bei</a:t>
            </a:r>
            <a:r>
              <a:rPr lang="en-US" sz="1000" baseline="0" dirty="0" smtClean="0"/>
              <a:t> </a:t>
            </a:r>
            <a:r>
              <a:rPr lang="en-US" sz="1000" baseline="0" dirty="0" err="1" smtClean="0"/>
              <a:t>dem</a:t>
            </a:r>
            <a:r>
              <a:rPr lang="en-US" sz="1000" baseline="0" dirty="0" smtClean="0"/>
              <a:t> die </a:t>
            </a:r>
            <a:r>
              <a:rPr lang="en-US" sz="1000" baseline="0" dirty="0" err="1" smtClean="0"/>
              <a:t>Metadaten</a:t>
            </a:r>
            <a:r>
              <a:rPr lang="en-US" sz="1000" baseline="0" dirty="0" smtClean="0"/>
              <a:t> </a:t>
            </a:r>
            <a:r>
              <a:rPr lang="en-US" sz="1000" baseline="0" dirty="0" err="1" smtClean="0"/>
              <a:t>aller</a:t>
            </a:r>
            <a:r>
              <a:rPr lang="en-US" sz="1000" baseline="0" dirty="0" smtClean="0"/>
              <a:t> </a:t>
            </a:r>
            <a:r>
              <a:rPr lang="en-US" sz="1000" baseline="0" dirty="0" err="1" smtClean="0"/>
              <a:t>Daten</a:t>
            </a:r>
            <a:r>
              <a:rPr lang="en-US" sz="1000" baseline="0" dirty="0" smtClean="0"/>
              <a:t>, Services und Apps </a:t>
            </a:r>
            <a:r>
              <a:rPr lang="en-US" sz="1000" baseline="0" dirty="0" err="1" smtClean="0"/>
              <a:t>gespeichert</a:t>
            </a:r>
            <a:r>
              <a:rPr lang="en-US" sz="1000" baseline="0" dirty="0" smtClean="0"/>
              <a:t> </a:t>
            </a:r>
            <a:r>
              <a:rPr lang="en-US" sz="1000" baseline="0" dirty="0" err="1" smtClean="0"/>
              <a:t>sind</a:t>
            </a:r>
            <a:r>
              <a:rPr lang="en-US" sz="1000" baseline="0" dirty="0" smtClean="0"/>
              <a:t>.</a:t>
            </a:r>
          </a:p>
          <a:p>
            <a:pPr lvl="1"/>
            <a:r>
              <a:rPr lang="en-US" sz="1000" baseline="0" dirty="0" smtClean="0"/>
              <a:t>Die MDC </a:t>
            </a:r>
            <a:r>
              <a:rPr lang="en-US" sz="1000" baseline="0" dirty="0" err="1" smtClean="0"/>
              <a:t>ist</a:t>
            </a:r>
            <a:r>
              <a:rPr lang="en-US" sz="1000" baseline="0" dirty="0" smtClean="0"/>
              <a:t> also </a:t>
            </a:r>
            <a:r>
              <a:rPr lang="en-US" sz="1000" baseline="0" dirty="0" err="1" smtClean="0"/>
              <a:t>ein</a:t>
            </a:r>
            <a:r>
              <a:rPr lang="en-US" sz="1000" baseline="0" dirty="0" smtClean="0"/>
              <a:t> One-Stop-Shop </a:t>
            </a:r>
            <a:r>
              <a:rPr lang="en-US" sz="1000" baseline="0" dirty="0" err="1" smtClean="0"/>
              <a:t>für</a:t>
            </a:r>
            <a:r>
              <a:rPr lang="en-US" sz="1000" baseline="0" dirty="0" smtClean="0"/>
              <a:t> </a:t>
            </a:r>
            <a:r>
              <a:rPr lang="en-US" sz="1000" baseline="0" dirty="0" err="1" smtClean="0"/>
              <a:t>Daten</a:t>
            </a:r>
            <a:r>
              <a:rPr lang="en-US" sz="1000" baseline="0" dirty="0" smtClean="0"/>
              <a:t>, Services und Apps in der </a:t>
            </a:r>
            <a:r>
              <a:rPr lang="en-US" sz="1000" baseline="0" dirty="0" err="1" smtClean="0"/>
              <a:t>Domäne</a:t>
            </a:r>
            <a:r>
              <a:rPr lang="en-US" sz="1000" baseline="0" dirty="0" smtClean="0"/>
              <a:t> der </a:t>
            </a:r>
            <a:r>
              <a:rPr lang="en-US" sz="1000" baseline="0" dirty="0" err="1" smtClean="0"/>
              <a:t>urbanen</a:t>
            </a:r>
            <a:r>
              <a:rPr lang="en-US" sz="1000" baseline="0" dirty="0" smtClean="0"/>
              <a:t> </a:t>
            </a:r>
            <a:r>
              <a:rPr lang="en-US" sz="1000" baseline="0" dirty="0" err="1" smtClean="0"/>
              <a:t>Mobilität</a:t>
            </a:r>
            <a:endParaRPr lang="en-US" sz="1000" baseline="0" dirty="0" smtClean="0"/>
          </a:p>
          <a:p>
            <a:pPr lvl="1"/>
            <a:r>
              <a:rPr lang="en-US" sz="1000" dirty="0" err="1" smtClean="0"/>
              <a:t>Angemeldete</a:t>
            </a:r>
            <a:r>
              <a:rPr lang="en-US" sz="1000" baseline="0" dirty="0" smtClean="0"/>
              <a:t> und </a:t>
            </a:r>
            <a:r>
              <a:rPr lang="en-US" sz="1000" baseline="0" dirty="0" err="1" smtClean="0"/>
              <a:t>berechtigte</a:t>
            </a:r>
            <a:r>
              <a:rPr lang="en-US" sz="1000" baseline="0" dirty="0" smtClean="0"/>
              <a:t> </a:t>
            </a:r>
            <a:r>
              <a:rPr lang="en-US" sz="1000" baseline="0" dirty="0" err="1" smtClean="0"/>
              <a:t>Nutzer</a:t>
            </a:r>
            <a:r>
              <a:rPr lang="en-US" sz="1000" baseline="0" dirty="0" smtClean="0"/>
              <a:t> </a:t>
            </a:r>
            <a:r>
              <a:rPr lang="en-US" sz="1000" baseline="0" dirty="0" err="1" smtClean="0"/>
              <a:t>haben</a:t>
            </a:r>
            <a:r>
              <a:rPr lang="en-US" sz="1000" baseline="0" dirty="0" smtClean="0"/>
              <a:t> </a:t>
            </a:r>
            <a:r>
              <a:rPr lang="en-US" sz="1000" baseline="0" dirty="0" err="1" smtClean="0"/>
              <a:t>außerdem</a:t>
            </a:r>
            <a:r>
              <a:rPr lang="en-US" sz="1000" baseline="0" dirty="0" smtClean="0"/>
              <a:t> die </a:t>
            </a:r>
            <a:r>
              <a:rPr lang="en-US" sz="1000" baseline="0" dirty="0" err="1" smtClean="0"/>
              <a:t>Möglichkeit</a:t>
            </a:r>
            <a:r>
              <a:rPr lang="en-US" sz="1000" baseline="0" dirty="0" smtClean="0"/>
              <a:t> </a:t>
            </a:r>
            <a:r>
              <a:rPr lang="en-US" sz="1000" baseline="0" dirty="0" err="1" smtClean="0"/>
              <a:t>selbst</a:t>
            </a:r>
            <a:r>
              <a:rPr lang="en-US" sz="1000" baseline="0" dirty="0" smtClean="0"/>
              <a:t> </a:t>
            </a:r>
            <a:r>
              <a:rPr lang="en-US" sz="1000" baseline="0" dirty="0" err="1" smtClean="0"/>
              <a:t>Daten</a:t>
            </a:r>
            <a:r>
              <a:rPr lang="en-US" sz="1000" baseline="0" dirty="0" smtClean="0"/>
              <a:t> </a:t>
            </a:r>
            <a:r>
              <a:rPr lang="en-US" sz="1000" baseline="0" dirty="0" err="1" smtClean="0"/>
              <a:t>hochzuladen</a:t>
            </a:r>
            <a:r>
              <a:rPr lang="en-US" sz="1000" baseline="0" dirty="0" smtClean="0"/>
              <a:t>, </a:t>
            </a:r>
            <a:r>
              <a:rPr lang="en-US" sz="1000" baseline="0" dirty="0" err="1" smtClean="0"/>
              <a:t>Dienste</a:t>
            </a:r>
            <a:r>
              <a:rPr lang="en-US" sz="1000" baseline="0" dirty="0" smtClean="0"/>
              <a:t> </a:t>
            </a:r>
            <a:r>
              <a:rPr lang="en-US" sz="1000" baseline="0" dirty="0" err="1" smtClean="0"/>
              <a:t>zu</a:t>
            </a:r>
            <a:r>
              <a:rPr lang="en-US" sz="1000" baseline="0" dirty="0" smtClean="0"/>
              <a:t> </a:t>
            </a:r>
            <a:r>
              <a:rPr lang="en-US" sz="1000" baseline="0" dirty="0" err="1" smtClean="0"/>
              <a:t>entwickeln</a:t>
            </a:r>
            <a:r>
              <a:rPr lang="en-US" sz="1000" baseline="0" dirty="0" smtClean="0"/>
              <a:t> und </a:t>
            </a:r>
            <a:r>
              <a:rPr lang="en-US" sz="1000" baseline="0" dirty="0" err="1" smtClean="0"/>
              <a:t>zu</a:t>
            </a:r>
            <a:r>
              <a:rPr lang="en-US" sz="1000" baseline="0" dirty="0" smtClean="0"/>
              <a:t> </a:t>
            </a:r>
            <a:r>
              <a:rPr lang="en-US" sz="1000" baseline="0" dirty="0" err="1" smtClean="0"/>
              <a:t>deployen</a:t>
            </a:r>
            <a:r>
              <a:rPr lang="en-US" sz="1000" baseline="0" dirty="0" smtClean="0"/>
              <a:t> und </a:t>
            </a:r>
            <a:r>
              <a:rPr lang="en-US" sz="1000" baseline="0" dirty="0" err="1" smtClean="0"/>
              <a:t>eigene</a:t>
            </a:r>
            <a:r>
              <a:rPr lang="en-US" sz="1000" baseline="0" dirty="0" smtClean="0"/>
              <a:t> Apps </a:t>
            </a:r>
            <a:r>
              <a:rPr lang="en-US" sz="1000" baseline="0" dirty="0" err="1" smtClean="0"/>
              <a:t>zu</a:t>
            </a:r>
            <a:r>
              <a:rPr lang="en-US" sz="1000" baseline="0" dirty="0" smtClean="0"/>
              <a:t> </a:t>
            </a:r>
            <a:r>
              <a:rPr lang="en-US" sz="1000" baseline="0" dirty="0" err="1" smtClean="0"/>
              <a:t>registrieren</a:t>
            </a:r>
            <a:r>
              <a:rPr lang="en-US" sz="1000" baseline="0" dirty="0" smtClean="0"/>
              <a:t>.</a:t>
            </a:r>
          </a:p>
          <a:p>
            <a:pPr lvl="2"/>
            <a:r>
              <a:rPr lang="en-US" sz="1000" baseline="0" dirty="0" smtClean="0"/>
              <a:t>Dieses </a:t>
            </a:r>
            <a:r>
              <a:rPr lang="en-US" sz="1000" baseline="0" dirty="0" err="1" smtClean="0"/>
              <a:t>wird</a:t>
            </a:r>
            <a:r>
              <a:rPr lang="en-US" sz="1000" baseline="0" dirty="0" smtClean="0"/>
              <a:t> </a:t>
            </a:r>
            <a:r>
              <a:rPr lang="en-US" sz="1000" baseline="0" dirty="0" err="1" smtClean="0"/>
              <a:t>auch</a:t>
            </a:r>
            <a:r>
              <a:rPr lang="en-US" sz="1000" baseline="0" dirty="0" smtClean="0"/>
              <a:t> </a:t>
            </a:r>
            <a:r>
              <a:rPr lang="en-US" sz="1000" baseline="0" dirty="0" err="1" smtClean="0"/>
              <a:t>über</a:t>
            </a:r>
            <a:r>
              <a:rPr lang="en-US" sz="1000" baseline="0" dirty="0" smtClean="0"/>
              <a:t> die </a:t>
            </a:r>
            <a:r>
              <a:rPr lang="en-US" sz="1000" baseline="0" dirty="0" err="1" smtClean="0"/>
              <a:t>Portaloberfläche</a:t>
            </a:r>
            <a:r>
              <a:rPr lang="en-US" sz="1000" baseline="0" dirty="0" smtClean="0"/>
              <a:t> </a:t>
            </a:r>
            <a:r>
              <a:rPr lang="en-US" sz="1000" baseline="0" dirty="0" err="1" smtClean="0"/>
              <a:t>realisiert</a:t>
            </a:r>
            <a:r>
              <a:rPr lang="en-US" sz="1000" baseline="0" dirty="0" smtClean="0"/>
              <a:t> (</a:t>
            </a:r>
            <a:r>
              <a:rPr lang="en-US" sz="1000" baseline="0" dirty="0" err="1" smtClean="0"/>
              <a:t>programmatische</a:t>
            </a:r>
            <a:r>
              <a:rPr lang="en-US" sz="1000" baseline="0" dirty="0" smtClean="0"/>
              <a:t> APIs </a:t>
            </a:r>
            <a:r>
              <a:rPr lang="en-US" sz="1000" baseline="0" dirty="0" err="1" smtClean="0"/>
              <a:t>werden</a:t>
            </a:r>
            <a:r>
              <a:rPr lang="en-US" sz="1000" baseline="0" dirty="0" smtClean="0"/>
              <a:t> </a:t>
            </a:r>
            <a:r>
              <a:rPr lang="en-US" sz="1000" baseline="0" dirty="0" err="1" smtClean="0"/>
              <a:t>derzeit</a:t>
            </a:r>
            <a:r>
              <a:rPr lang="en-US" sz="1000" baseline="0" dirty="0" smtClean="0"/>
              <a:t> </a:t>
            </a:r>
            <a:r>
              <a:rPr lang="en-US" sz="1000" baseline="0" dirty="0" err="1" smtClean="0"/>
              <a:t>nur</a:t>
            </a:r>
            <a:r>
              <a:rPr lang="en-US" sz="1000" baseline="0" dirty="0" smtClean="0"/>
              <a:t> </a:t>
            </a:r>
            <a:r>
              <a:rPr lang="en-US" sz="1000" baseline="0" dirty="0" err="1" smtClean="0"/>
              <a:t>zum</a:t>
            </a:r>
            <a:r>
              <a:rPr lang="en-US" sz="1000" baseline="0" dirty="0" smtClean="0"/>
              <a:t> </a:t>
            </a:r>
            <a:r>
              <a:rPr lang="en-US" sz="1000" baseline="0" dirty="0" err="1" smtClean="0"/>
              <a:t>Teil</a:t>
            </a:r>
            <a:r>
              <a:rPr lang="en-US" sz="1000" baseline="0" dirty="0" smtClean="0"/>
              <a:t> </a:t>
            </a:r>
            <a:r>
              <a:rPr lang="en-US" sz="1000" baseline="0" dirty="0" err="1" smtClean="0"/>
              <a:t>unterstützt</a:t>
            </a:r>
            <a:r>
              <a:rPr lang="en-US" sz="1000" baseline="0" dirty="0" smtClean="0"/>
              <a:t>)</a:t>
            </a:r>
          </a:p>
          <a:p>
            <a:pPr lvl="2"/>
            <a:r>
              <a:rPr lang="en-US" sz="1000" baseline="0" dirty="0" err="1" smtClean="0"/>
              <a:t>Jeder</a:t>
            </a:r>
            <a:r>
              <a:rPr lang="en-US" sz="1000" baseline="0" dirty="0" smtClean="0"/>
              <a:t> </a:t>
            </a:r>
            <a:r>
              <a:rPr lang="en-US" sz="1000" baseline="0" dirty="0" err="1" smtClean="0"/>
              <a:t>vom</a:t>
            </a:r>
            <a:r>
              <a:rPr lang="en-US" sz="1000" baseline="0" dirty="0" smtClean="0"/>
              <a:t> </a:t>
            </a:r>
            <a:r>
              <a:rPr lang="en-US" sz="1000" baseline="0" dirty="0" err="1" smtClean="0"/>
              <a:t>Benutzer</a:t>
            </a:r>
            <a:r>
              <a:rPr lang="en-US" sz="1000" baseline="0" dirty="0" smtClean="0"/>
              <a:t> </a:t>
            </a:r>
            <a:r>
              <a:rPr lang="en-US" sz="1000" baseline="0" dirty="0" err="1" smtClean="0"/>
              <a:t>hoch</a:t>
            </a:r>
            <a:r>
              <a:rPr lang="en-US" sz="1000" baseline="0" dirty="0" smtClean="0"/>
              <a:t> </a:t>
            </a:r>
            <a:r>
              <a:rPr lang="en-US" sz="1000" baseline="0" dirty="0" err="1" smtClean="0"/>
              <a:t>geladene</a:t>
            </a:r>
            <a:r>
              <a:rPr lang="en-US" sz="1000" baseline="0" dirty="0" smtClean="0"/>
              <a:t> </a:t>
            </a:r>
            <a:r>
              <a:rPr lang="en-US" sz="1000" baseline="0" dirty="0" err="1" smtClean="0"/>
              <a:t>Datensatz</a:t>
            </a:r>
            <a:r>
              <a:rPr lang="en-US" sz="1000" baseline="0" dirty="0" smtClean="0"/>
              <a:t> </a:t>
            </a:r>
            <a:r>
              <a:rPr lang="en-US" sz="1000" baseline="0" dirty="0" err="1" smtClean="0"/>
              <a:t>wird</a:t>
            </a:r>
            <a:r>
              <a:rPr lang="en-US" sz="1000" baseline="0" dirty="0" smtClean="0"/>
              <a:t> in den </a:t>
            </a:r>
            <a:r>
              <a:rPr lang="en-US" sz="1000" baseline="0" dirty="0" err="1" smtClean="0"/>
              <a:t>Datenbestand</a:t>
            </a:r>
            <a:r>
              <a:rPr lang="en-US" sz="1000" baseline="0" dirty="0" smtClean="0"/>
              <a:t> der </a:t>
            </a:r>
            <a:r>
              <a:rPr lang="en-US" sz="1000" baseline="0" dirty="0" err="1" smtClean="0"/>
              <a:t>vorhandenen</a:t>
            </a:r>
            <a:r>
              <a:rPr lang="en-US" sz="1000" baseline="0" dirty="0" smtClean="0"/>
              <a:t> </a:t>
            </a:r>
            <a:r>
              <a:rPr lang="en-US" sz="1000" baseline="0" dirty="0" err="1" smtClean="0"/>
              <a:t>Daten</a:t>
            </a:r>
            <a:r>
              <a:rPr lang="en-US" sz="1000" baseline="0" dirty="0" smtClean="0"/>
              <a:t> </a:t>
            </a:r>
            <a:r>
              <a:rPr lang="en-US" sz="1000" baseline="0" dirty="0" err="1" smtClean="0"/>
              <a:t>interiert</a:t>
            </a:r>
            <a:r>
              <a:rPr lang="en-US" sz="1000" baseline="0" dirty="0" smtClean="0"/>
              <a:t> und seine </a:t>
            </a:r>
            <a:r>
              <a:rPr lang="en-US" sz="1000" baseline="0" dirty="0" err="1" smtClean="0"/>
              <a:t>Metadaten</a:t>
            </a:r>
            <a:r>
              <a:rPr lang="en-US" sz="1000" baseline="0" dirty="0" smtClean="0"/>
              <a:t> </a:t>
            </a:r>
            <a:r>
              <a:rPr lang="en-US" sz="1000" baseline="0" dirty="0" err="1" smtClean="0"/>
              <a:t>im</a:t>
            </a:r>
            <a:r>
              <a:rPr lang="en-US" sz="1000" baseline="0" dirty="0" smtClean="0"/>
              <a:t> </a:t>
            </a:r>
            <a:r>
              <a:rPr lang="en-US" sz="1000" baseline="0" dirty="0" err="1" smtClean="0"/>
              <a:t>Katalog</a:t>
            </a:r>
            <a:r>
              <a:rPr lang="en-US" sz="1000" baseline="0" dirty="0" smtClean="0"/>
              <a:t> </a:t>
            </a:r>
            <a:r>
              <a:rPr lang="en-US" sz="1000" baseline="0" dirty="0" err="1" smtClean="0"/>
              <a:t>hinterlegt</a:t>
            </a:r>
            <a:r>
              <a:rPr lang="en-US" sz="1000" baseline="0" dirty="0" smtClean="0"/>
              <a:t>.</a:t>
            </a:r>
          </a:p>
          <a:p>
            <a:pPr lvl="2"/>
            <a:r>
              <a:rPr lang="en-US" sz="1000" baseline="0" dirty="0" err="1" smtClean="0"/>
              <a:t>Jeder</a:t>
            </a:r>
            <a:r>
              <a:rPr lang="en-US" sz="1000" baseline="0" dirty="0" smtClean="0"/>
              <a:t> </a:t>
            </a:r>
            <a:r>
              <a:rPr lang="en-US" sz="1000" baseline="0" dirty="0" err="1" smtClean="0"/>
              <a:t>vom</a:t>
            </a:r>
            <a:r>
              <a:rPr lang="en-US" sz="1000" baseline="0" dirty="0" smtClean="0"/>
              <a:t> </a:t>
            </a:r>
            <a:r>
              <a:rPr lang="en-US" sz="1000" baseline="0" dirty="0" err="1" smtClean="0"/>
              <a:t>Benutzer</a:t>
            </a:r>
            <a:r>
              <a:rPr lang="en-US" sz="1000" baseline="0" dirty="0" smtClean="0"/>
              <a:t> </a:t>
            </a:r>
            <a:r>
              <a:rPr lang="en-US" sz="1000" baseline="0" dirty="0" err="1" smtClean="0"/>
              <a:t>hoch</a:t>
            </a:r>
            <a:r>
              <a:rPr lang="en-US" sz="1000" baseline="0" dirty="0" smtClean="0"/>
              <a:t> </a:t>
            </a:r>
            <a:r>
              <a:rPr lang="en-US" sz="1000" baseline="0" dirty="0" err="1" smtClean="0"/>
              <a:t>geladene</a:t>
            </a:r>
            <a:r>
              <a:rPr lang="en-US" sz="1000" baseline="0" dirty="0" smtClean="0"/>
              <a:t> Service </a:t>
            </a:r>
            <a:r>
              <a:rPr lang="en-US" sz="1000" baseline="0" dirty="0" err="1" smtClean="0"/>
              <a:t>wird</a:t>
            </a:r>
            <a:r>
              <a:rPr lang="en-US" sz="1000" baseline="0" dirty="0" smtClean="0"/>
              <a:t> </a:t>
            </a:r>
            <a:r>
              <a:rPr lang="en-US" sz="1000" baseline="0" dirty="0" err="1" smtClean="0"/>
              <a:t>zu</a:t>
            </a:r>
            <a:r>
              <a:rPr lang="en-US" sz="1000" baseline="0" dirty="0" smtClean="0"/>
              <a:t> den </a:t>
            </a:r>
            <a:r>
              <a:rPr lang="en-US" sz="1000" baseline="0" dirty="0" err="1" smtClean="0"/>
              <a:t>vorhandenen</a:t>
            </a:r>
            <a:r>
              <a:rPr lang="en-US" sz="1000" baseline="0" dirty="0" smtClean="0"/>
              <a:t> Services deployed und seine </a:t>
            </a:r>
            <a:r>
              <a:rPr lang="en-US" sz="1000" baseline="0" dirty="0" err="1" smtClean="0"/>
              <a:t>Metadaten</a:t>
            </a:r>
            <a:r>
              <a:rPr lang="en-US" sz="1000" baseline="0" dirty="0" smtClean="0"/>
              <a:t> </a:t>
            </a:r>
            <a:r>
              <a:rPr lang="en-US" sz="1000" baseline="0" dirty="0" err="1" smtClean="0"/>
              <a:t>werden</a:t>
            </a:r>
            <a:r>
              <a:rPr lang="en-US" sz="1000" baseline="0" dirty="0" smtClean="0"/>
              <a:t> </a:t>
            </a:r>
            <a:r>
              <a:rPr lang="en-US" sz="1000" baseline="0" dirty="0" err="1" smtClean="0"/>
              <a:t>im</a:t>
            </a:r>
            <a:r>
              <a:rPr lang="en-US" sz="1000" baseline="0" dirty="0" smtClean="0"/>
              <a:t> </a:t>
            </a:r>
            <a:r>
              <a:rPr lang="en-US" sz="1000" baseline="0" dirty="0" err="1" smtClean="0"/>
              <a:t>Katalog</a:t>
            </a:r>
            <a:r>
              <a:rPr lang="en-US" sz="1000" baseline="0" dirty="0" smtClean="0"/>
              <a:t> </a:t>
            </a:r>
            <a:r>
              <a:rPr lang="en-US" sz="1000" baseline="0" dirty="0" err="1" smtClean="0"/>
              <a:t>hinterlegt</a:t>
            </a:r>
            <a:r>
              <a:rPr lang="en-US" sz="1000" baseline="0" dirty="0" smtClean="0"/>
              <a:t>.</a:t>
            </a:r>
          </a:p>
          <a:p>
            <a:pPr lvl="2"/>
            <a:r>
              <a:rPr lang="en-US" sz="1000" baseline="0" dirty="0" err="1" smtClean="0"/>
              <a:t>Benutzer</a:t>
            </a:r>
            <a:r>
              <a:rPr lang="en-US" sz="1000" baseline="0" dirty="0" smtClean="0"/>
              <a:t> </a:t>
            </a:r>
            <a:r>
              <a:rPr lang="en-US" sz="1000" baseline="0" dirty="0" err="1" smtClean="0"/>
              <a:t>können</a:t>
            </a:r>
            <a:r>
              <a:rPr lang="en-US" sz="1000" baseline="0" dirty="0" smtClean="0"/>
              <a:t> </a:t>
            </a:r>
            <a:r>
              <a:rPr lang="en-US" sz="1000" baseline="0" dirty="0" err="1" smtClean="0"/>
              <a:t>auch</a:t>
            </a:r>
            <a:r>
              <a:rPr lang="en-US" sz="1000" baseline="0" dirty="0" smtClean="0"/>
              <a:t> Apps </a:t>
            </a:r>
            <a:r>
              <a:rPr lang="en-US" sz="1000" baseline="0" dirty="0" err="1" smtClean="0"/>
              <a:t>registrieren</a:t>
            </a:r>
            <a:r>
              <a:rPr lang="en-US" sz="1000" baseline="0" dirty="0" smtClean="0"/>
              <a:t>. </a:t>
            </a:r>
            <a:r>
              <a:rPr lang="en-US" sz="1000" baseline="0" dirty="0" err="1" smtClean="0"/>
              <a:t>Hier</a:t>
            </a:r>
            <a:r>
              <a:rPr lang="en-US" sz="1000" baseline="0" dirty="0" smtClean="0"/>
              <a:t> </a:t>
            </a:r>
            <a:r>
              <a:rPr lang="en-US" sz="1000" baseline="0" dirty="0" err="1" smtClean="0"/>
              <a:t>wird</a:t>
            </a:r>
            <a:r>
              <a:rPr lang="en-US" sz="1000" baseline="0" dirty="0" smtClean="0"/>
              <a:t> </a:t>
            </a:r>
            <a:r>
              <a:rPr lang="en-US" sz="1000" baseline="0" dirty="0" err="1" smtClean="0"/>
              <a:t>allerdings</a:t>
            </a:r>
            <a:r>
              <a:rPr lang="en-US" sz="1000" baseline="0" dirty="0" smtClean="0"/>
              <a:t> </a:t>
            </a:r>
            <a:r>
              <a:rPr lang="en-US" sz="1000" baseline="0" dirty="0" err="1" smtClean="0"/>
              <a:t>nur</a:t>
            </a:r>
            <a:r>
              <a:rPr lang="en-US" sz="1000" baseline="0" dirty="0" smtClean="0"/>
              <a:t> </a:t>
            </a:r>
            <a:r>
              <a:rPr lang="en-US" sz="1000" baseline="0" dirty="0" err="1" smtClean="0"/>
              <a:t>ein</a:t>
            </a:r>
            <a:r>
              <a:rPr lang="en-US" sz="1000" baseline="0" dirty="0" smtClean="0"/>
              <a:t> Link </a:t>
            </a:r>
            <a:r>
              <a:rPr lang="en-US" sz="1000" baseline="0" dirty="0" err="1" smtClean="0"/>
              <a:t>zum</a:t>
            </a:r>
            <a:r>
              <a:rPr lang="en-US" sz="1000" baseline="0" dirty="0" smtClean="0"/>
              <a:t> Store </a:t>
            </a:r>
            <a:r>
              <a:rPr lang="en-US" sz="1000" baseline="0" dirty="0" err="1" smtClean="0"/>
              <a:t>hergestellt</a:t>
            </a:r>
            <a:r>
              <a:rPr lang="en-US" sz="1000" baseline="0" dirty="0" smtClean="0"/>
              <a:t>, </a:t>
            </a:r>
            <a:r>
              <a:rPr lang="en-US" sz="1000" baseline="0" dirty="0" err="1" smtClean="0"/>
              <a:t>wo</a:t>
            </a:r>
            <a:r>
              <a:rPr lang="en-US" sz="1000" baseline="0" dirty="0" smtClean="0"/>
              <a:t> die Apps </a:t>
            </a:r>
            <a:r>
              <a:rPr lang="en-US" sz="1000" baseline="0" dirty="0" err="1" smtClean="0"/>
              <a:t>tatsächlich</a:t>
            </a:r>
            <a:r>
              <a:rPr lang="en-US" sz="1000" baseline="0" dirty="0" smtClean="0"/>
              <a:t> </a:t>
            </a:r>
            <a:r>
              <a:rPr lang="en-US" sz="1000" baseline="0" dirty="0" err="1" smtClean="0"/>
              <a:t>veröffentlicht</a:t>
            </a:r>
            <a:r>
              <a:rPr lang="en-US" sz="1000" baseline="0" dirty="0" smtClean="0"/>
              <a:t> </a:t>
            </a:r>
            <a:r>
              <a:rPr lang="en-US" sz="1000" baseline="0" dirty="0" err="1" smtClean="0"/>
              <a:t>sind</a:t>
            </a:r>
            <a:r>
              <a:rPr lang="en-US" sz="1000" baseline="0" dirty="0" smtClean="0"/>
              <a:t> (Google, Apple, etc…).</a:t>
            </a:r>
            <a:r>
              <a:rPr lang="en-US" sz="1000" baseline="0" dirty="0" err="1" smtClean="0"/>
              <a:t>Außerdem</a:t>
            </a:r>
            <a:r>
              <a:rPr lang="en-US" sz="1000" baseline="0" dirty="0" smtClean="0"/>
              <a:t> </a:t>
            </a:r>
            <a:r>
              <a:rPr lang="en-US" sz="1000" baseline="0" dirty="0" err="1" smtClean="0"/>
              <a:t>wird</a:t>
            </a:r>
            <a:r>
              <a:rPr lang="en-US" sz="1000" baseline="0" dirty="0" smtClean="0"/>
              <a:t> </a:t>
            </a:r>
            <a:r>
              <a:rPr lang="en-US" sz="1000" baseline="0" dirty="0" err="1" smtClean="0"/>
              <a:t>angegeben</a:t>
            </a:r>
            <a:r>
              <a:rPr lang="en-US" sz="1000" baseline="0" dirty="0" smtClean="0"/>
              <a:t> </a:t>
            </a:r>
            <a:r>
              <a:rPr lang="en-US" sz="1000" baseline="0" dirty="0" err="1" smtClean="0"/>
              <a:t>welche</a:t>
            </a:r>
            <a:r>
              <a:rPr lang="en-US" sz="1000" baseline="0" dirty="0" smtClean="0"/>
              <a:t> </a:t>
            </a:r>
            <a:r>
              <a:rPr lang="en-US" sz="1000" baseline="0" dirty="0" err="1" smtClean="0"/>
              <a:t>Datensätze</a:t>
            </a:r>
            <a:r>
              <a:rPr lang="en-US" sz="1000" baseline="0" dirty="0" smtClean="0"/>
              <a:t> </a:t>
            </a:r>
            <a:r>
              <a:rPr lang="en-US" sz="1000" baseline="0" dirty="0" err="1" smtClean="0"/>
              <a:t>diese</a:t>
            </a:r>
            <a:r>
              <a:rPr lang="en-US" sz="1000" baseline="0" dirty="0" smtClean="0"/>
              <a:t> App </a:t>
            </a:r>
            <a:r>
              <a:rPr lang="en-US" sz="1000" baseline="0" dirty="0" err="1" smtClean="0"/>
              <a:t>verwendet</a:t>
            </a:r>
            <a:r>
              <a:rPr lang="en-US" sz="1000" baseline="0" dirty="0" smtClean="0"/>
              <a:t>.</a:t>
            </a:r>
          </a:p>
          <a:p>
            <a:pPr lvl="2"/>
            <a:r>
              <a:rPr lang="en-US" sz="1000" baseline="0" dirty="0" err="1" smtClean="0"/>
              <a:t>Dadurch</a:t>
            </a:r>
            <a:r>
              <a:rPr lang="en-US" sz="1000" baseline="0" dirty="0" smtClean="0"/>
              <a:t> das </a:t>
            </a:r>
            <a:r>
              <a:rPr lang="en-US" sz="1000" baseline="0" dirty="0" err="1" smtClean="0"/>
              <a:t>alles</a:t>
            </a:r>
            <a:r>
              <a:rPr lang="en-US" sz="1000" baseline="0" dirty="0" smtClean="0"/>
              <a:t> </a:t>
            </a:r>
            <a:r>
              <a:rPr lang="en-US" sz="1000" baseline="0" dirty="0" err="1" smtClean="0"/>
              <a:t>auch</a:t>
            </a:r>
            <a:r>
              <a:rPr lang="en-US" sz="1000" baseline="0" dirty="0" smtClean="0"/>
              <a:t> </a:t>
            </a:r>
            <a:r>
              <a:rPr lang="en-US" sz="1000" baseline="0" dirty="0" err="1" smtClean="0"/>
              <a:t>als</a:t>
            </a:r>
            <a:r>
              <a:rPr lang="en-US" sz="1000" baseline="0" dirty="0" smtClean="0"/>
              <a:t> </a:t>
            </a:r>
            <a:r>
              <a:rPr lang="en-US" sz="1000" baseline="0" dirty="0" err="1" smtClean="0"/>
              <a:t>Metadaten</a:t>
            </a:r>
            <a:r>
              <a:rPr lang="en-US" sz="1000" baseline="0" dirty="0" smtClean="0"/>
              <a:t> </a:t>
            </a:r>
            <a:r>
              <a:rPr lang="en-US" sz="1000" baseline="0" dirty="0" err="1" smtClean="0"/>
              <a:t>im</a:t>
            </a:r>
            <a:r>
              <a:rPr lang="en-US" sz="1000" baseline="0" dirty="0" smtClean="0"/>
              <a:t> </a:t>
            </a:r>
            <a:r>
              <a:rPr lang="en-US" sz="1000" baseline="0" dirty="0" err="1" smtClean="0"/>
              <a:t>Katalog</a:t>
            </a:r>
            <a:r>
              <a:rPr lang="en-US" sz="1000" baseline="0" dirty="0" smtClean="0"/>
              <a:t> </a:t>
            </a:r>
            <a:r>
              <a:rPr lang="en-US" sz="1000" baseline="0" dirty="0" err="1" smtClean="0"/>
              <a:t>vorhanden</a:t>
            </a:r>
            <a:r>
              <a:rPr lang="en-US" sz="1000" baseline="0" dirty="0" smtClean="0"/>
              <a:t> </a:t>
            </a:r>
            <a:r>
              <a:rPr lang="en-US" sz="1000" baseline="0" dirty="0" err="1" smtClean="0"/>
              <a:t>ist</a:t>
            </a:r>
            <a:r>
              <a:rPr lang="en-US" sz="1000" baseline="0" dirty="0" smtClean="0"/>
              <a:t>, </a:t>
            </a:r>
            <a:r>
              <a:rPr lang="en-US" sz="1000" baseline="0" dirty="0" err="1" smtClean="0"/>
              <a:t>ist</a:t>
            </a:r>
            <a:r>
              <a:rPr lang="en-US" sz="1000" baseline="0" dirty="0" smtClean="0"/>
              <a:t> </a:t>
            </a:r>
            <a:r>
              <a:rPr lang="en-US" sz="1000" baseline="0" dirty="0" err="1" smtClean="0"/>
              <a:t>alles</a:t>
            </a:r>
            <a:r>
              <a:rPr lang="en-US" sz="1000" baseline="0" dirty="0" smtClean="0"/>
              <a:t> </a:t>
            </a:r>
            <a:r>
              <a:rPr lang="en-US" sz="1000" baseline="0" dirty="0" err="1" smtClean="0"/>
              <a:t>auffindbar</a:t>
            </a:r>
            <a:r>
              <a:rPr lang="en-US" sz="1000" baseline="0" dirty="0" smtClean="0"/>
              <a:t>.</a:t>
            </a:r>
          </a:p>
          <a:p>
            <a:pPr lvl="1"/>
            <a:r>
              <a:rPr lang="en-US" sz="1000" baseline="0" dirty="0" smtClean="0"/>
              <a:t>Scenario IVI-</a:t>
            </a:r>
            <a:r>
              <a:rPr lang="en-US" sz="1000" baseline="0" dirty="0" err="1" smtClean="0"/>
              <a:t>Dienste</a:t>
            </a:r>
            <a:endParaRPr lang="en-US" sz="1000" baseline="0" dirty="0" smtClean="0"/>
          </a:p>
          <a:p>
            <a:pPr lvl="2"/>
            <a:r>
              <a:rPr lang="en-US" sz="1000" baseline="0" dirty="0" err="1" smtClean="0"/>
              <a:t>Hier</a:t>
            </a:r>
            <a:r>
              <a:rPr lang="en-US" sz="1000" baseline="0" dirty="0" smtClean="0"/>
              <a:t> </a:t>
            </a:r>
            <a:r>
              <a:rPr lang="en-US" sz="1000" baseline="0" dirty="0" err="1" smtClean="0"/>
              <a:t>kann</a:t>
            </a:r>
            <a:r>
              <a:rPr lang="en-US" sz="1000" baseline="0" dirty="0" smtClean="0"/>
              <a:t> </a:t>
            </a:r>
            <a:r>
              <a:rPr lang="en-US" sz="1000" baseline="0" dirty="0" err="1" smtClean="0"/>
              <a:t>erklärt</a:t>
            </a:r>
            <a:r>
              <a:rPr lang="en-US" sz="1000" baseline="0" dirty="0" smtClean="0"/>
              <a:t> </a:t>
            </a:r>
            <a:r>
              <a:rPr lang="en-US" sz="1000" baseline="0" dirty="0" err="1" smtClean="0"/>
              <a:t>werden</a:t>
            </a:r>
            <a:r>
              <a:rPr lang="en-US" sz="1000" baseline="0" dirty="0" smtClean="0"/>
              <a:t>, </a:t>
            </a:r>
            <a:r>
              <a:rPr lang="en-US" sz="1000" baseline="0" dirty="0" err="1" smtClean="0"/>
              <a:t>dass</a:t>
            </a:r>
            <a:r>
              <a:rPr lang="en-US" sz="1000" baseline="0" dirty="0" smtClean="0"/>
              <a:t> die </a:t>
            </a:r>
            <a:r>
              <a:rPr lang="en-US" sz="1000" baseline="0" dirty="0" err="1" smtClean="0"/>
              <a:t>Dienste</a:t>
            </a:r>
            <a:r>
              <a:rPr lang="en-US" sz="1000" baseline="0" dirty="0" smtClean="0"/>
              <a:t>, die von der IVI App </a:t>
            </a:r>
            <a:r>
              <a:rPr lang="en-US" sz="1000" baseline="0" dirty="0" err="1" smtClean="0"/>
              <a:t>verwendet</a:t>
            </a:r>
            <a:r>
              <a:rPr lang="en-US" sz="1000" baseline="0" dirty="0" smtClean="0"/>
              <a:t> </a:t>
            </a:r>
            <a:r>
              <a:rPr lang="en-US" sz="1000" baseline="0" dirty="0" err="1" smtClean="0"/>
              <a:t>werden</a:t>
            </a:r>
            <a:r>
              <a:rPr lang="en-US" sz="1000" baseline="0" dirty="0" smtClean="0"/>
              <a:t> von </a:t>
            </a:r>
            <a:r>
              <a:rPr lang="en-US" sz="1000" baseline="0" dirty="0" err="1" smtClean="0"/>
              <a:t>Dritten</a:t>
            </a:r>
            <a:r>
              <a:rPr lang="en-US" sz="1000" baseline="0" dirty="0" smtClean="0"/>
              <a:t> </a:t>
            </a:r>
            <a:r>
              <a:rPr lang="en-US" sz="1000" baseline="0" dirty="0" err="1" smtClean="0"/>
              <a:t>geschrieben</a:t>
            </a:r>
            <a:r>
              <a:rPr lang="en-US" sz="1000" baseline="0" dirty="0" smtClean="0"/>
              <a:t> </a:t>
            </a:r>
            <a:r>
              <a:rPr lang="en-US" sz="1000" baseline="0" dirty="0" err="1" smtClean="0"/>
              <a:t>wurden</a:t>
            </a:r>
            <a:r>
              <a:rPr lang="en-US" sz="1000" baseline="0" dirty="0" smtClean="0"/>
              <a:t>. Also </a:t>
            </a:r>
            <a:r>
              <a:rPr lang="en-US" sz="1000" baseline="0" dirty="0" err="1" smtClean="0"/>
              <a:t>engagierten</a:t>
            </a:r>
            <a:r>
              <a:rPr lang="en-US" sz="1000" baseline="0" dirty="0" smtClean="0"/>
              <a:t> </a:t>
            </a:r>
            <a:r>
              <a:rPr lang="en-US" sz="1000" baseline="0" dirty="0" err="1" smtClean="0"/>
              <a:t>Bürgern</a:t>
            </a:r>
            <a:r>
              <a:rPr lang="en-US" sz="1000" baseline="0" dirty="0" smtClean="0"/>
              <a:t>, die </a:t>
            </a:r>
            <a:r>
              <a:rPr lang="en-US" sz="1000" baseline="0" dirty="0" err="1" smtClean="0"/>
              <a:t>einen</a:t>
            </a:r>
            <a:r>
              <a:rPr lang="en-US" sz="1000" baseline="0" dirty="0" smtClean="0"/>
              <a:t> </a:t>
            </a:r>
            <a:r>
              <a:rPr lang="en-US" sz="1000" baseline="0" dirty="0" err="1" smtClean="0"/>
              <a:t>Mehrwert</a:t>
            </a:r>
            <a:r>
              <a:rPr lang="en-US" sz="1000" baseline="0" dirty="0" smtClean="0"/>
              <a:t> der </a:t>
            </a:r>
            <a:r>
              <a:rPr lang="en-US" sz="1000" baseline="0" dirty="0" err="1" smtClean="0"/>
              <a:t>Daten</a:t>
            </a:r>
            <a:r>
              <a:rPr lang="en-US" sz="1000" baseline="0" dirty="0" smtClean="0"/>
              <a:t> </a:t>
            </a:r>
            <a:r>
              <a:rPr lang="en-US" sz="1000" baseline="0" dirty="0" err="1" smtClean="0"/>
              <a:t>bewirken</a:t>
            </a:r>
            <a:r>
              <a:rPr lang="en-US" sz="1000" baseline="0" dirty="0" smtClean="0"/>
              <a:t> </a:t>
            </a:r>
            <a:r>
              <a:rPr lang="en-US" sz="1000" baseline="0" dirty="0" err="1" smtClean="0"/>
              <a:t>wollten</a:t>
            </a:r>
            <a:r>
              <a:rPr lang="en-US" sz="1000" baseline="0" dirty="0" smtClean="0"/>
              <a:t>. Auf Basis </a:t>
            </a:r>
            <a:r>
              <a:rPr lang="en-US" sz="1000" baseline="0" dirty="0" err="1" smtClean="0"/>
              <a:t>dieser</a:t>
            </a:r>
            <a:r>
              <a:rPr lang="en-US" sz="1000" baseline="0" dirty="0" smtClean="0"/>
              <a:t> </a:t>
            </a:r>
            <a:r>
              <a:rPr lang="en-US" sz="1000" baseline="0" dirty="0" err="1" smtClean="0"/>
              <a:t>Dienste</a:t>
            </a:r>
            <a:r>
              <a:rPr lang="en-US" sz="1000" baseline="0" dirty="0" smtClean="0"/>
              <a:t> </a:t>
            </a:r>
            <a:r>
              <a:rPr lang="en-US" sz="1000" baseline="0" dirty="0" err="1" smtClean="0"/>
              <a:t>haben</a:t>
            </a:r>
            <a:r>
              <a:rPr lang="en-US" sz="1000" baseline="0" dirty="0" smtClean="0"/>
              <a:t> </a:t>
            </a:r>
            <a:r>
              <a:rPr lang="en-US" sz="1000" baseline="0" dirty="0" err="1" smtClean="0"/>
              <a:t>wiederum</a:t>
            </a:r>
            <a:r>
              <a:rPr lang="en-US" sz="1000" baseline="0" dirty="0" smtClean="0"/>
              <a:t> </a:t>
            </a:r>
            <a:r>
              <a:rPr lang="en-US" sz="1000" baseline="0" dirty="0" err="1" smtClean="0"/>
              <a:t>andere</a:t>
            </a:r>
            <a:r>
              <a:rPr lang="en-US" sz="1000" baseline="0" dirty="0" smtClean="0"/>
              <a:t> </a:t>
            </a:r>
            <a:r>
              <a:rPr lang="en-US" sz="1000" baseline="0" dirty="0" err="1" smtClean="0"/>
              <a:t>oder</a:t>
            </a:r>
            <a:r>
              <a:rPr lang="en-US" sz="1000" baseline="0" dirty="0" smtClean="0"/>
              <a:t> die </a:t>
            </a:r>
            <a:r>
              <a:rPr lang="en-US" sz="1000" baseline="0" dirty="0" err="1" smtClean="0"/>
              <a:t>selben</a:t>
            </a:r>
            <a:r>
              <a:rPr lang="en-US" sz="1000" baseline="0" dirty="0" smtClean="0"/>
              <a:t> </a:t>
            </a:r>
            <a:r>
              <a:rPr lang="en-US" sz="1000" baseline="0" dirty="0" err="1" smtClean="0"/>
              <a:t>angefangen</a:t>
            </a:r>
            <a:r>
              <a:rPr lang="en-US" sz="1000" baseline="0" dirty="0" smtClean="0"/>
              <a:t> Apps </a:t>
            </a:r>
            <a:r>
              <a:rPr lang="en-US" sz="1000" baseline="0" dirty="0" err="1" smtClean="0"/>
              <a:t>zu</a:t>
            </a:r>
            <a:r>
              <a:rPr lang="en-US" sz="1000" baseline="0" dirty="0" smtClean="0"/>
              <a:t> </a:t>
            </a:r>
            <a:r>
              <a:rPr lang="en-US" sz="1000" baseline="0" dirty="0" err="1" smtClean="0"/>
              <a:t>entwickeln</a:t>
            </a:r>
            <a:r>
              <a:rPr lang="en-US" sz="1000" baseline="0" dirty="0" smtClean="0"/>
              <a:t>. </a:t>
            </a:r>
            <a:r>
              <a:rPr lang="en-US" sz="1000" baseline="0" dirty="0" err="1" smtClean="0"/>
              <a:t>Nämlich</a:t>
            </a:r>
            <a:r>
              <a:rPr lang="en-US" sz="1000" baseline="0" dirty="0" smtClean="0"/>
              <a:t> die </a:t>
            </a:r>
            <a:r>
              <a:rPr lang="en-US" sz="1000" baseline="0" dirty="0" err="1" smtClean="0"/>
              <a:t>Dispisitionsapp</a:t>
            </a:r>
            <a:r>
              <a:rPr lang="en-US" sz="1000" baseline="0" dirty="0" smtClean="0"/>
              <a:t> </a:t>
            </a:r>
            <a:r>
              <a:rPr lang="en-US" sz="1000" baseline="0" dirty="0" err="1" smtClean="0"/>
              <a:t>vom</a:t>
            </a:r>
            <a:r>
              <a:rPr lang="en-US" sz="1000" baseline="0" dirty="0" smtClean="0"/>
              <a:t> IVI </a:t>
            </a:r>
            <a:r>
              <a:rPr lang="en-US" sz="1000" baseline="0" dirty="0" err="1" smtClean="0"/>
              <a:t>oder</a:t>
            </a:r>
            <a:r>
              <a:rPr lang="en-US" sz="1000" baseline="0" dirty="0" smtClean="0"/>
              <a:t> die </a:t>
            </a:r>
            <a:r>
              <a:rPr lang="en-US" sz="1000" baseline="0" dirty="0" err="1" smtClean="0"/>
              <a:t>Partizipationsapp</a:t>
            </a:r>
            <a:r>
              <a:rPr lang="en-US" sz="1000" baseline="0" dirty="0" smtClean="0"/>
              <a:t> </a:t>
            </a:r>
            <a:r>
              <a:rPr lang="en-US" sz="1000" baseline="0" dirty="0" err="1" smtClean="0"/>
              <a:t>vom</a:t>
            </a:r>
            <a:r>
              <a:rPr lang="en-US" sz="1000" baseline="0" dirty="0" smtClean="0"/>
              <a:t> FOKUS.</a:t>
            </a:r>
          </a:p>
          <a:p>
            <a:pPr lvl="1"/>
            <a:r>
              <a:rPr lang="en-US" sz="1000" baseline="0" dirty="0" err="1" smtClean="0"/>
              <a:t>Zuletzt</a:t>
            </a:r>
            <a:r>
              <a:rPr lang="en-US" sz="1000" baseline="0" dirty="0" smtClean="0"/>
              <a:t> </a:t>
            </a:r>
            <a:r>
              <a:rPr lang="en-US" sz="1000" baseline="0" dirty="0" err="1" smtClean="0"/>
              <a:t>noch</a:t>
            </a:r>
            <a:r>
              <a:rPr lang="en-US" sz="1000" baseline="0" dirty="0" smtClean="0"/>
              <a:t> 3 Screenshots </a:t>
            </a:r>
            <a:r>
              <a:rPr lang="en-US" sz="1000" baseline="0" dirty="0" err="1" smtClean="0"/>
              <a:t>vom</a:t>
            </a:r>
            <a:r>
              <a:rPr lang="en-US" sz="1000" baseline="0" dirty="0" smtClean="0"/>
              <a:t> Portal</a:t>
            </a:r>
          </a:p>
        </p:txBody>
      </p:sp>
      <p:sp>
        <p:nvSpPr>
          <p:cNvPr id="4" name="Slide Number Placeholder 3"/>
          <p:cNvSpPr>
            <a:spLocks noGrp="1"/>
          </p:cNvSpPr>
          <p:nvPr>
            <p:ph type="sldNum" sz="quarter" idx="10"/>
          </p:nvPr>
        </p:nvSpPr>
        <p:spPr/>
        <p:txBody>
          <a:bodyPr/>
          <a:lstStyle/>
          <a:p>
            <a:fld id="{6F118F77-BF2E-4843-AA6C-ED9ACCB38B45}" type="slidenum">
              <a:rPr lang="de-DE" smtClean="0"/>
              <a:pPr/>
              <a:t>8</a:t>
            </a:fld>
            <a:endParaRPr lang="de-DE" dirty="0"/>
          </a:p>
        </p:txBody>
      </p:sp>
    </p:spTree>
    <p:extLst>
      <p:ext uri="{BB962C8B-B14F-4D97-AF65-F5344CB8AC3E}">
        <p14:creationId xmlns:p14="http://schemas.microsoft.com/office/powerpoint/2010/main" val="3946527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r>
              <a:rPr lang="de-DE" dirty="0" smtClean="0"/>
              <a:t>Um die Autorisierung</a:t>
            </a:r>
            <a:r>
              <a:rPr lang="de-DE" baseline="0" dirty="0" smtClean="0"/>
              <a:t> und Authentifizierung der Zugriffe auf die Daten der </a:t>
            </a:r>
            <a:r>
              <a:rPr lang="de-DE" baseline="0" dirty="0" err="1" smtClean="0"/>
              <a:t>Mobilitätsdatencloud</a:t>
            </a:r>
            <a:r>
              <a:rPr lang="de-DE" baseline="0" dirty="0" smtClean="0"/>
              <a:t> sicherzustellen, braucht man</a:t>
            </a:r>
          </a:p>
          <a:p>
            <a:pPr marL="0" indent="0">
              <a:buNone/>
            </a:pPr>
            <a:r>
              <a:rPr lang="de-DE" baseline="0" dirty="0" smtClean="0"/>
              <a:t>eine Komponente, die diese Aspekte in einem offenen verteilten Internet-basierten System ermöglicht</a:t>
            </a:r>
          </a:p>
          <a:p>
            <a:pPr marL="360363" marR="0" lvl="1" indent="-171450" algn="l" defTabSz="914400" rtl="0" eaLnBrk="1" fontAlgn="auto" latinLnBrk="0" hangingPunct="1">
              <a:lnSpc>
                <a:spcPct val="100000"/>
              </a:lnSpc>
              <a:spcBef>
                <a:spcPts val="0"/>
              </a:spcBef>
              <a:spcAft>
                <a:spcPts val="0"/>
              </a:spcAft>
              <a:buClr>
                <a:srgbClr val="179C7D"/>
              </a:buClr>
              <a:buSzTx/>
              <a:tabLst/>
              <a:defRPr/>
            </a:pPr>
            <a:r>
              <a:rPr lang="de-DE" baseline="0" dirty="0" smtClean="0"/>
              <a:t>Authentifizierung</a:t>
            </a:r>
            <a:r>
              <a:rPr lang="de-DE" dirty="0" smtClean="0"/>
              <a:t> steht</a:t>
            </a:r>
            <a:r>
              <a:rPr lang="de-DE" baseline="0" dirty="0" smtClean="0"/>
              <a:t> für die Überprüfung</a:t>
            </a:r>
            <a:r>
              <a:rPr lang="de-DE" dirty="0" smtClean="0"/>
              <a:t>, ob ein Nutzer tatsächlich</a:t>
            </a:r>
            <a:r>
              <a:rPr lang="de-DE" baseline="0" dirty="0" smtClean="0"/>
              <a:t> die Person ist, die er behauptet zu sein</a:t>
            </a:r>
          </a:p>
          <a:p>
            <a:pPr marL="360363" marR="0" lvl="1"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Autorisierung</a:t>
            </a:r>
            <a:r>
              <a:rPr lang="de-DE" baseline="0" dirty="0" smtClean="0"/>
              <a:t>  steht für die Überprüfung, </a:t>
            </a:r>
            <a:r>
              <a:rPr lang="de-DE" dirty="0" smtClean="0"/>
              <a:t> ob eine</a:t>
            </a:r>
            <a:r>
              <a:rPr lang="de-DE" baseline="0" dirty="0" smtClean="0"/>
              <a:t> Komponente oder Nutzer das Recht hat auf bestimmte Dienste/Daten zuzugreifen</a:t>
            </a:r>
            <a:endParaRPr lang="de-DE" dirty="0" smtClean="0"/>
          </a:p>
          <a:p>
            <a:pPr marL="0" indent="0">
              <a:buNone/>
            </a:pPr>
            <a:endParaRPr lang="de-DE" dirty="0" smtClean="0"/>
          </a:p>
          <a:p>
            <a:r>
              <a:rPr lang="de-DE" dirty="0" smtClean="0"/>
              <a:t>Dabei soll es möglich sein, dass</a:t>
            </a:r>
            <a:r>
              <a:rPr lang="de-DE" baseline="0" dirty="0" smtClean="0"/>
              <a:t> sich Nutzer sowohl über mobile Applikationen als auch über das Datenportal </a:t>
            </a:r>
          </a:p>
          <a:p>
            <a:pPr marL="0" indent="0">
              <a:buNone/>
            </a:pPr>
            <a:r>
              <a:rPr lang="de-DE" baseline="0" dirty="0" smtClean="0"/>
              <a:t>der </a:t>
            </a:r>
            <a:r>
              <a:rPr lang="de-DE" baseline="0" dirty="0" err="1" smtClean="0"/>
              <a:t>Mobilitätsdatencloud</a:t>
            </a:r>
            <a:r>
              <a:rPr lang="de-DE" baseline="0" dirty="0" smtClean="0"/>
              <a:t> einmalig anmelden, und dadurch Zugang sowohl zu den Daten in der Cloud als auch zu den </a:t>
            </a:r>
            <a:r>
              <a:rPr lang="de-DE" baseline="0" dirty="0" err="1" smtClean="0"/>
              <a:t>daraufbauenden</a:t>
            </a:r>
            <a:endParaRPr lang="de-DE" baseline="0" dirty="0" smtClean="0"/>
          </a:p>
          <a:p>
            <a:pPr marL="0" indent="0">
              <a:buNone/>
            </a:pPr>
            <a:r>
              <a:rPr lang="de-DE" baseline="0" dirty="0" smtClean="0"/>
              <a:t>Dienste bekommen (d.h. systemübergreifende Authentifizierung und entsprechende Autorisierung)</a:t>
            </a:r>
          </a:p>
          <a:p>
            <a:pPr marL="0" indent="0">
              <a:buNone/>
            </a:pPr>
            <a:endParaRPr lang="de-DE" baseline="0" dirty="0" smtClean="0"/>
          </a:p>
          <a:p>
            <a:pPr marL="171450" indent="-171450"/>
            <a:r>
              <a:rPr lang="de-DE" baseline="0" dirty="0" smtClean="0"/>
              <a:t>Für die Implementierung der „Sicherungskomponente“ wurden offene Standards verwendet und umgesetzt</a:t>
            </a:r>
          </a:p>
          <a:p>
            <a:pPr marL="360363" lvl="1" indent="-171450"/>
            <a:r>
              <a:rPr lang="de-DE" baseline="0" dirty="0" err="1" smtClean="0"/>
              <a:t>OpenID</a:t>
            </a:r>
            <a:r>
              <a:rPr lang="de-DE" baseline="0" dirty="0" smtClean="0"/>
              <a:t> Standard (</a:t>
            </a:r>
            <a:r>
              <a:rPr lang="de-DE" baseline="0" dirty="0" err="1" smtClean="0"/>
              <a:t>community</a:t>
            </a:r>
            <a:r>
              <a:rPr lang="de-DE" baseline="0" dirty="0" smtClean="0"/>
              <a:t> </a:t>
            </a:r>
            <a:r>
              <a:rPr lang="de-DE" baseline="0" dirty="0" err="1" smtClean="0"/>
              <a:t>standard</a:t>
            </a:r>
            <a:r>
              <a:rPr lang="de-DE" baseline="0" dirty="0" smtClean="0"/>
              <a:t>) für die Autorisierung von Endnutzer über das Datenportal der </a:t>
            </a:r>
            <a:r>
              <a:rPr lang="de-DE" baseline="0" dirty="0" err="1" smtClean="0"/>
              <a:t>Mobilitätsdatencloud</a:t>
            </a:r>
            <a:r>
              <a:rPr lang="de-DE" baseline="0" dirty="0" smtClean="0"/>
              <a:t> in Kombination mit</a:t>
            </a:r>
          </a:p>
          <a:p>
            <a:pPr marL="360363" lvl="1" indent="-171450"/>
            <a:r>
              <a:rPr lang="de-DE" baseline="0" dirty="0" err="1" smtClean="0"/>
              <a:t>Oauth</a:t>
            </a:r>
            <a:r>
              <a:rPr lang="de-DE" baseline="0" dirty="0" smtClean="0"/>
              <a:t> 2.0 (IETF Standard) für die Autorisierung und Authentifizierung von mobilen Applikationen</a:t>
            </a:r>
          </a:p>
          <a:p>
            <a:pPr marL="0" indent="0">
              <a:buNone/>
            </a:pPr>
            <a:endParaRPr lang="de-DE" baseline="0" dirty="0" smtClean="0"/>
          </a:p>
          <a:p>
            <a:pPr marL="0" indent="0">
              <a:buNone/>
            </a:pPr>
            <a:endParaRPr lang="de-DE" baseline="0" dirty="0" smtClean="0"/>
          </a:p>
          <a:p>
            <a:pPr marL="0" indent="0">
              <a:buNone/>
            </a:pPr>
            <a:endParaRPr lang="de-DE" baseline="0" dirty="0" smtClean="0"/>
          </a:p>
          <a:p>
            <a:pPr marL="0" indent="0">
              <a:buNone/>
            </a:pP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6F118F77-BF2E-4843-AA6C-ED9ACCB38B45}" type="slidenum">
              <a:rPr lang="de-DE" smtClean="0"/>
              <a:pPr/>
              <a:t>9</a:t>
            </a:fld>
            <a:endParaRPr lang="de-DE" dirty="0"/>
          </a:p>
        </p:txBody>
      </p:sp>
    </p:spTree>
    <p:extLst>
      <p:ext uri="{BB962C8B-B14F-4D97-AF65-F5344CB8AC3E}">
        <p14:creationId xmlns:p14="http://schemas.microsoft.com/office/powerpoint/2010/main" val="1512175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mit Bild">
    <p:spTree>
      <p:nvGrpSpPr>
        <p:cNvPr id="1" name=""/>
        <p:cNvGrpSpPr/>
        <p:nvPr/>
      </p:nvGrpSpPr>
      <p:grpSpPr>
        <a:xfrm>
          <a:off x="0" y="0"/>
          <a:ext cx="0" cy="0"/>
          <a:chOff x="0" y="0"/>
          <a:chExt cx="0" cy="0"/>
        </a:xfrm>
      </p:grpSpPr>
      <p:sp>
        <p:nvSpPr>
          <p:cNvPr id="3" name="Rectangle 3"/>
          <p:cNvSpPr>
            <a:spLocks noGrp="1" noChangeArrowheads="1"/>
          </p:cNvSpPr>
          <p:nvPr>
            <p:ph type="subTitle" idx="1"/>
          </p:nvPr>
        </p:nvSpPr>
        <p:spPr>
          <a:xfrm>
            <a:off x="466725" y="1773238"/>
            <a:ext cx="8208000" cy="647622"/>
          </a:xfrm>
        </p:spPr>
        <p:txBody>
          <a:bodyPr/>
          <a:lstStyle>
            <a:lvl1pPr marL="0" indent="0">
              <a:buNone/>
              <a:defRPr/>
            </a:lvl1pPr>
          </a:lstStyle>
          <a:p>
            <a:pPr lvl="0"/>
            <a:r>
              <a:rPr lang="de-DE" noProof="0" smtClean="0"/>
              <a:t>Formatvorlage des Untertitelmasters durch Klicken bearbeiten</a:t>
            </a:r>
            <a:endParaRPr lang="de-DE" noProof="0" dirty="0" smtClean="0"/>
          </a:p>
        </p:txBody>
      </p:sp>
      <p:sp>
        <p:nvSpPr>
          <p:cNvPr id="4" name="Line 13"/>
          <p:cNvSpPr>
            <a:spLocks noChangeShapeType="1"/>
          </p:cNvSpPr>
          <p:nvPr userDrawn="1"/>
        </p:nvSpPr>
        <p:spPr bwMode="auto">
          <a:xfrm>
            <a:off x="466725" y="2492870"/>
            <a:ext cx="8208000"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5" name="Bildplatzhalter 2"/>
          <p:cNvSpPr>
            <a:spLocks noGrp="1"/>
          </p:cNvSpPr>
          <p:nvPr>
            <p:ph type="pic" sz="quarter" idx="10"/>
          </p:nvPr>
        </p:nvSpPr>
        <p:spPr>
          <a:xfrm>
            <a:off x="469275" y="2636890"/>
            <a:ext cx="8208000" cy="3384470"/>
          </a:xfrm>
        </p:spPr>
        <p:txBody>
          <a:bodyPr anchor="ctr" anchorCtr="0"/>
          <a:lstStyle>
            <a:lvl1pPr marL="0" indent="0" algn="ctr">
              <a:buNone/>
              <a:defRPr/>
            </a:lvl1pPr>
          </a:lstStyle>
          <a:p>
            <a:r>
              <a:rPr lang="de-DE" dirty="0" smtClean="0"/>
              <a:t>Bild durch Klicken auf Symbol hinzufügen</a:t>
            </a:r>
            <a:endParaRPr lang="de-DE" dirty="0"/>
          </a:p>
        </p:txBody>
      </p:sp>
      <p:sp>
        <p:nvSpPr>
          <p:cNvPr id="6" name="Line 12"/>
          <p:cNvSpPr>
            <a:spLocks noChangeShapeType="1"/>
          </p:cNvSpPr>
          <p:nvPr userDrawn="1"/>
        </p:nvSpPr>
        <p:spPr bwMode="auto">
          <a:xfrm flipV="1">
            <a:off x="466725" y="404813"/>
            <a:ext cx="8208000"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7" name="Rectangle 2"/>
          <p:cNvSpPr>
            <a:spLocks noGrp="1" noChangeArrowheads="1"/>
          </p:cNvSpPr>
          <p:nvPr>
            <p:ph type="ctrTitle"/>
          </p:nvPr>
        </p:nvSpPr>
        <p:spPr>
          <a:xfrm>
            <a:off x="466725" y="476823"/>
            <a:ext cx="8208000" cy="1008140"/>
          </a:xfrm>
          <a:noFill/>
        </p:spPr>
        <p:txBody>
          <a:bodyPr/>
          <a:lstStyle>
            <a:lvl1pPr marL="0" indent="0">
              <a:defRPr sz="3200" cap="all" baseline="0"/>
            </a:lvl1pPr>
          </a:lstStyle>
          <a:p>
            <a:pPr lvl="0"/>
            <a:r>
              <a:rPr lang="de-DE" noProof="0" smtClean="0"/>
              <a:t>Titelmasterformat durch Klicken bearbeiten</a:t>
            </a:r>
            <a:endParaRPr lang="de-DE" noProof="0" dirty="0" smtClean="0"/>
          </a:p>
        </p:txBody>
      </p:sp>
    </p:spTree>
    <p:extLst>
      <p:ext uri="{BB962C8B-B14F-4D97-AF65-F5344CB8AC3E}">
        <p14:creationId xmlns:p14="http://schemas.microsoft.com/office/powerpoint/2010/main" val="40291492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mit Logo">
    <p:spTree>
      <p:nvGrpSpPr>
        <p:cNvPr id="1" name=""/>
        <p:cNvGrpSpPr/>
        <p:nvPr/>
      </p:nvGrpSpPr>
      <p:grpSpPr>
        <a:xfrm>
          <a:off x="0" y="0"/>
          <a:ext cx="0" cy="0"/>
          <a:chOff x="0" y="0"/>
          <a:chExt cx="0" cy="0"/>
        </a:xfrm>
      </p:grpSpPr>
      <p:sp>
        <p:nvSpPr>
          <p:cNvPr id="3084" name="Line 12"/>
          <p:cNvSpPr>
            <a:spLocks noChangeShapeType="1"/>
          </p:cNvSpPr>
          <p:nvPr userDrawn="1"/>
        </p:nvSpPr>
        <p:spPr bwMode="auto">
          <a:xfrm flipV="1">
            <a:off x="466725" y="406800"/>
            <a:ext cx="8208000"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3085" name="Line 13"/>
          <p:cNvSpPr>
            <a:spLocks noChangeShapeType="1"/>
          </p:cNvSpPr>
          <p:nvPr userDrawn="1"/>
        </p:nvSpPr>
        <p:spPr bwMode="auto">
          <a:xfrm>
            <a:off x="466725" y="2492870"/>
            <a:ext cx="8208000"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3091" name="Text Box 19"/>
          <p:cNvSpPr txBox="1">
            <a:spLocks noChangeArrowheads="1"/>
          </p:cNvSpPr>
          <p:nvPr userDrawn="1"/>
        </p:nvSpPr>
        <p:spPr bwMode="auto">
          <a:xfrm>
            <a:off x="455613" y="6433200"/>
            <a:ext cx="900112"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spcAft>
                <a:spcPct val="0"/>
              </a:spcAft>
              <a:buFontTx/>
              <a:buNone/>
            </a:pPr>
            <a:r>
              <a:rPr lang="de-DE" sz="800" dirty="0">
                <a:solidFill>
                  <a:schemeClr val="bg2"/>
                </a:solidFill>
              </a:rPr>
              <a:t>© Fraunhofer </a:t>
            </a:r>
          </a:p>
        </p:txBody>
      </p:sp>
      <p:sp>
        <p:nvSpPr>
          <p:cNvPr id="8" name="Line 7"/>
          <p:cNvSpPr>
            <a:spLocks noChangeShapeType="1"/>
          </p:cNvSpPr>
          <p:nvPr userDrawn="1"/>
        </p:nvSpPr>
        <p:spPr bwMode="auto">
          <a:xfrm flipV="1">
            <a:off x="469275" y="6165380"/>
            <a:ext cx="8208000" cy="0"/>
          </a:xfrm>
          <a:prstGeom prst="line">
            <a:avLst/>
          </a:prstGeom>
          <a:noFill/>
          <a:ln w="317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Rectangle 2"/>
          <p:cNvSpPr>
            <a:spLocks noGrp="1" noChangeArrowheads="1"/>
          </p:cNvSpPr>
          <p:nvPr>
            <p:ph type="ctrTitle"/>
          </p:nvPr>
        </p:nvSpPr>
        <p:spPr>
          <a:xfrm>
            <a:off x="466725" y="476823"/>
            <a:ext cx="8208000" cy="1008140"/>
          </a:xfrm>
          <a:noFill/>
        </p:spPr>
        <p:txBody>
          <a:bodyPr/>
          <a:lstStyle>
            <a:lvl1pPr marL="0" indent="0">
              <a:defRPr sz="3200" cap="all" baseline="0"/>
            </a:lvl1pPr>
          </a:lstStyle>
          <a:p>
            <a:pPr lvl="0"/>
            <a:r>
              <a:rPr lang="de-DE" noProof="0" smtClean="0"/>
              <a:t>Titelmasterformat durch Klicken bearbeiten</a:t>
            </a:r>
            <a:endParaRPr lang="de-DE" noProof="0" dirty="0" smtClean="0"/>
          </a:p>
        </p:txBody>
      </p:sp>
      <p:sp>
        <p:nvSpPr>
          <p:cNvPr id="10" name="Rectangle 3"/>
          <p:cNvSpPr>
            <a:spLocks noGrp="1" noChangeArrowheads="1"/>
          </p:cNvSpPr>
          <p:nvPr>
            <p:ph type="subTitle" idx="1"/>
          </p:nvPr>
        </p:nvSpPr>
        <p:spPr>
          <a:xfrm>
            <a:off x="466725" y="1773238"/>
            <a:ext cx="8208000" cy="647622"/>
          </a:xfrm>
        </p:spPr>
        <p:txBody>
          <a:bodyPr/>
          <a:lstStyle>
            <a:lvl1pPr marL="0" indent="0">
              <a:buNone/>
              <a:defRPr/>
            </a:lvl1pPr>
          </a:lstStyle>
          <a:p>
            <a:pPr lvl="0"/>
            <a:r>
              <a:rPr lang="de-DE" noProof="0" smtClean="0"/>
              <a:t>Formatvorlage des Untertitelmasters durch Klicken bearbeiten</a:t>
            </a:r>
            <a:endParaRPr lang="de-DE" noProof="0" dirty="0" smtClean="0"/>
          </a:p>
        </p:txBody>
      </p:sp>
      <p:pic>
        <p:nvPicPr>
          <p:cNvPr id="2" name="Grafik 1" descr="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11699" y="3429000"/>
            <a:ext cx="4320604" cy="1182991"/>
          </a:xfrm>
          <a:prstGeom prst="rect">
            <a:avLst/>
          </a:prstGeom>
        </p:spPr>
      </p:pic>
    </p:spTree>
    <p:extLst>
      <p:ext uri="{BB962C8B-B14F-4D97-AF65-F5344CB8AC3E}">
        <p14:creationId xmlns:p14="http://schemas.microsoft.com/office/powerpoint/2010/main" val="38730153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a:spLocks noGrp="1" noChangeArrowheads="1"/>
          </p:cNvSpPr>
          <p:nvPr>
            <p:ph type="ctrTitle"/>
          </p:nvPr>
        </p:nvSpPr>
        <p:spPr>
          <a:xfrm>
            <a:off x="466725" y="476823"/>
            <a:ext cx="8208000" cy="1007908"/>
          </a:xfrm>
        </p:spPr>
        <p:txBody>
          <a:bodyPr/>
          <a:lstStyle>
            <a:lvl1pPr marL="0" indent="0">
              <a:defRPr sz="3200" cap="all" baseline="0"/>
            </a:lvl1pPr>
          </a:lstStyle>
          <a:p>
            <a:pPr lvl="0"/>
            <a:r>
              <a:rPr lang="de-DE" noProof="0" smtClean="0"/>
              <a:t>Titelmasterformat durch Klicken bearbeiten</a:t>
            </a:r>
            <a:endParaRPr lang="de-DE" noProof="0" dirty="0" smtClean="0"/>
          </a:p>
        </p:txBody>
      </p:sp>
      <p:sp>
        <p:nvSpPr>
          <p:cNvPr id="4" name="Line 12"/>
          <p:cNvSpPr>
            <a:spLocks noChangeShapeType="1"/>
          </p:cNvSpPr>
          <p:nvPr userDrawn="1"/>
        </p:nvSpPr>
        <p:spPr bwMode="auto">
          <a:xfrm flipV="1">
            <a:off x="466725" y="406800"/>
            <a:ext cx="8208000"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5" name="Line 8"/>
          <p:cNvSpPr>
            <a:spLocks noChangeShapeType="1"/>
          </p:cNvSpPr>
          <p:nvPr userDrawn="1"/>
        </p:nvSpPr>
        <p:spPr bwMode="auto">
          <a:xfrm>
            <a:off x="468000" y="1558800"/>
            <a:ext cx="8208000"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6" name="Textplatzhalter 2"/>
          <p:cNvSpPr>
            <a:spLocks noGrp="1"/>
          </p:cNvSpPr>
          <p:nvPr>
            <p:ph type="body" sz="quarter" idx="10"/>
          </p:nvPr>
        </p:nvSpPr>
        <p:spPr>
          <a:xfrm>
            <a:off x="466725" y="1773238"/>
            <a:ext cx="8209275" cy="4248150"/>
          </a:xfrm>
        </p:spPr>
        <p:txBody>
          <a:bodyPr/>
          <a:lstStyle>
            <a:lvl1pPr marL="360000" indent="-360000">
              <a:buFont typeface="Wingdings" pitchFamily="2" charset="2"/>
              <a:buChar char="n"/>
              <a:defRPr/>
            </a:lvl1pPr>
            <a:lvl2pPr marL="720000" indent="-360000">
              <a:buFont typeface="Wingdings" pitchFamily="2" charset="2"/>
              <a:buChar char="n"/>
              <a:defRPr/>
            </a:lvl2pPr>
            <a:lvl3pPr marL="1080000">
              <a:defRPr/>
            </a:lvl3pPr>
            <a:lvl4pPr marL="1440000">
              <a:defRPr/>
            </a:lvl4pPr>
            <a:lvl5pPr marL="1800000" indent="-36000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4966634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1224000"/>
          </a:xfrm>
        </p:spPr>
        <p:txBody>
          <a:bodyPr wrap="square">
            <a:spAutoFit/>
          </a:bodyPr>
          <a:lstStyle>
            <a:lvl1pPr marL="0" indent="0" defTabSz="504000">
              <a:defRPr/>
            </a:lvl1pPr>
          </a:lstStyle>
          <a:p>
            <a:r>
              <a:rPr lang="de-DE" smtClean="0"/>
              <a:t>Titelmasterformat durch Klicken bearbeiten</a:t>
            </a:r>
            <a:endParaRPr lang="de-DE" dirty="0"/>
          </a:p>
        </p:txBody>
      </p:sp>
      <p:sp>
        <p:nvSpPr>
          <p:cNvPr id="3" name="Inhaltsplatzhalter 2"/>
          <p:cNvSpPr>
            <a:spLocks noGrp="1"/>
          </p:cNvSpPr>
          <p:nvPr>
            <p:ph idx="1"/>
          </p:nvPr>
        </p:nvSpPr>
        <p:spPr>
          <a:xfrm>
            <a:off x="466725" y="1773238"/>
            <a:ext cx="8208000" cy="424815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Rechteck 4"/>
          <p:cNvSpPr/>
          <p:nvPr userDrawn="1"/>
        </p:nvSpPr>
        <p:spPr bwMode="auto">
          <a:xfrm>
            <a:off x="6264192" y="5661248"/>
            <a:ext cx="2448000" cy="64807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dirty="0" smtClean="0">
              <a:ln>
                <a:noFill/>
              </a:ln>
              <a:solidFill>
                <a:schemeClr val="tx1"/>
              </a:solidFill>
              <a:effectLst/>
              <a:latin typeface="Frutiger LT Com 55 Roman" pitchFamily="34" charset="0"/>
            </a:endParaRPr>
          </a:p>
        </p:txBody>
      </p:sp>
      <p:pic>
        <p:nvPicPr>
          <p:cNvPr id="4" name="Grafik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13784" y="5769256"/>
            <a:ext cx="2548800" cy="738317"/>
          </a:xfrm>
          <a:prstGeom prst="rect">
            <a:avLst/>
          </a:prstGeom>
        </p:spPr>
      </p:pic>
    </p:spTree>
    <p:extLst>
      <p:ext uri="{BB962C8B-B14F-4D97-AF65-F5344CB8AC3E}">
        <p14:creationId xmlns:p14="http://schemas.microsoft.com/office/powerpoint/2010/main" val="25418413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11" Type="http://schemas.openxmlformats.org/officeDocument/2006/relationships/image" Target="../media/image6.jpeg"/><Relationship Id="rId5" Type="http://schemas.openxmlformats.org/officeDocument/2006/relationships/theme" Target="../theme/theme1.xml"/><Relationship Id="rId10"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334800"/>
            <a:ext cx="8208000" cy="1225540"/>
          </a:xfrm>
          <a:prstGeom prst="rect">
            <a:avLst/>
          </a:prstGeom>
          <a:noFill/>
          <a:ln>
            <a:noFill/>
          </a:ln>
          <a:effectLst/>
          <a:extLst/>
        </p:spPr>
        <p:txBody>
          <a:bodyPr vert="horz" wrap="square" lIns="0" tIns="0" rIns="0" bIns="0" numCol="1" anchor="t" anchorCtr="0" compatLnSpc="1">
            <a:prstTxWarp prst="textNoShape">
              <a:avLst/>
            </a:prstTxWarp>
            <a:noAutofit/>
          </a:bodyPr>
          <a:lstStyle/>
          <a:p>
            <a:pPr lvl="0"/>
            <a:r>
              <a:rPr lang="de-DE" dirty="0" smtClean="0"/>
              <a:t>Mastertitelformat bearbeiten</a:t>
            </a:r>
          </a:p>
        </p:txBody>
      </p:sp>
      <p:sp>
        <p:nvSpPr>
          <p:cNvPr id="1027" name="Rectangle 3"/>
          <p:cNvSpPr>
            <a:spLocks noGrp="1" noChangeArrowheads="1"/>
          </p:cNvSpPr>
          <p:nvPr>
            <p:ph type="body" idx="1"/>
          </p:nvPr>
        </p:nvSpPr>
        <p:spPr bwMode="auto">
          <a:xfrm>
            <a:off x="466725" y="1774800"/>
            <a:ext cx="8208000" cy="424815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7" name="Line 7"/>
          <p:cNvSpPr>
            <a:spLocks noChangeShapeType="1"/>
          </p:cNvSpPr>
          <p:nvPr/>
        </p:nvSpPr>
        <p:spPr bwMode="auto">
          <a:xfrm flipV="1">
            <a:off x="469275" y="6165380"/>
            <a:ext cx="8208000" cy="0"/>
          </a:xfrm>
          <a:prstGeom prst="line">
            <a:avLst/>
          </a:prstGeom>
          <a:noFill/>
          <a:ln w="317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pic>
        <p:nvPicPr>
          <p:cNvPr id="2" name="Grafik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64575" y="6344330"/>
            <a:ext cx="1243129" cy="352800"/>
          </a:xfrm>
          <a:prstGeom prst="rect">
            <a:avLst/>
          </a:prstGeom>
        </p:spPr>
      </p:pic>
      <p:pic>
        <p:nvPicPr>
          <p:cNvPr id="10" name="Grafik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025139" y="6344330"/>
            <a:ext cx="1243129" cy="352800"/>
          </a:xfrm>
          <a:prstGeom prst="rect">
            <a:avLst/>
          </a:prstGeom>
        </p:spPr>
      </p:pic>
      <p:pic>
        <p:nvPicPr>
          <p:cNvPr id="11" name="Grafik 10"/>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385703" y="6344330"/>
            <a:ext cx="1243129" cy="352800"/>
          </a:xfrm>
          <a:prstGeom prst="rect">
            <a:avLst/>
          </a:prstGeom>
        </p:spPr>
      </p:pic>
      <p:pic>
        <p:nvPicPr>
          <p:cNvPr id="12" name="Grafik 1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746267" y="6344330"/>
            <a:ext cx="1243129" cy="352800"/>
          </a:xfrm>
          <a:prstGeom prst="rect">
            <a:avLst/>
          </a:prstGeom>
        </p:spPr>
      </p:pic>
      <p:pic>
        <p:nvPicPr>
          <p:cNvPr id="13" name="Grafik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06831" y="6355580"/>
            <a:ext cx="1230336" cy="374400"/>
          </a:xfrm>
          <a:prstGeom prst="rect">
            <a:avLst/>
          </a:prstGeom>
        </p:spPr>
      </p:pic>
      <p:pic>
        <p:nvPicPr>
          <p:cNvPr id="14" name="Grafik 1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452320" y="6344330"/>
            <a:ext cx="1243129" cy="352800"/>
          </a:xfrm>
          <a:prstGeom prst="rect">
            <a:avLst/>
          </a:prstGeom>
        </p:spPr>
      </p:pic>
    </p:spTree>
    <p:extLst>
      <p:ext uri="{BB962C8B-B14F-4D97-AF65-F5344CB8AC3E}">
        <p14:creationId xmlns:p14="http://schemas.microsoft.com/office/powerpoint/2010/main" val="3737120482"/>
      </p:ext>
    </p:extLst>
  </p:cSld>
  <p:clrMap bg1="lt1" tx1="dk1" bg2="lt2" tx2="dk2" accent1="accent1" accent2="accent2" accent3="accent3" accent4="accent4" accent5="accent5" accent6="accent6" hlink="hlink" folHlink="folHlink"/>
  <p:sldLayoutIdLst>
    <p:sldLayoutId id="2147483678" r:id="rId1"/>
    <p:sldLayoutId id="2147483673" r:id="rId2"/>
    <p:sldLayoutId id="2147483679" r:id="rId3"/>
    <p:sldLayoutId id="2147483674" r:id="rId4"/>
  </p:sldLayoutIdLst>
  <p:timing>
    <p:tnLst>
      <p:par>
        <p:cTn id="1" dur="indefinite" restart="never" nodeType="tmRoot"/>
      </p:par>
    </p:tnLst>
  </p:timing>
  <p:txStyles>
    <p:title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p:titleStyle>
    <p:bodyStyle>
      <a:lvl1pPr marL="360000" indent="-360000" algn="l" defTabSz="360000" rtl="0" eaLnBrk="1" fontAlgn="base" hangingPunct="1">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2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2pPr>
      <a:lvl3pPr marL="108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3pPr>
      <a:lvl4pPr marL="144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4pPr>
      <a:lvl5pPr marL="180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2.xml"/><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36.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47.jpeg"/><Relationship Id="rId7" Type="http://schemas.openxmlformats.org/officeDocument/2006/relationships/diagramLayout" Target="../diagrams/layout6.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Data" Target="../diagrams/data6.xml"/><Relationship Id="rId5" Type="http://schemas.openxmlformats.org/officeDocument/2006/relationships/image" Target="../media/image49.png"/><Relationship Id="rId10" Type="http://schemas.microsoft.com/office/2007/relationships/diagramDrawing" Target="../diagrams/drawing6.xml"/><Relationship Id="rId4" Type="http://schemas.openxmlformats.org/officeDocument/2006/relationships/image" Target="../media/image48.tiff"/><Relationship Id="rId9"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png"/><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4.emf"/><Relationship Id="rId11" Type="http://schemas.openxmlformats.org/officeDocument/2006/relationships/image" Target="../media/image59.png"/><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jpeg"/><Relationship Id="rId9" Type="http://schemas.openxmlformats.org/officeDocument/2006/relationships/image" Target="../media/image57.emf"/></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g"/></Relationships>
</file>

<file path=ppt/slides/_rels/slide2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0.emf"/></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73.tiff"/><Relationship Id="rId4" Type="http://schemas.openxmlformats.org/officeDocument/2006/relationships/image" Target="../media/image72.tiff"/></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tmp"/><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pPr>
              <a:defRPr/>
            </a:pPr>
            <a:r>
              <a:rPr lang="de-DE" altLang="de-DE" dirty="0" smtClean="0"/>
              <a:t>Fraunhofer Zukunftsthemen</a:t>
            </a:r>
            <a:br>
              <a:rPr lang="de-DE" altLang="de-DE" dirty="0" smtClean="0"/>
            </a:br>
            <a:r>
              <a:rPr lang="de-DE" altLang="de-DE" dirty="0" smtClean="0"/>
              <a:t>»Märkte von Übermorgen«</a:t>
            </a:r>
            <a:br>
              <a:rPr lang="de-DE" altLang="de-DE" dirty="0" smtClean="0"/>
            </a:br>
            <a:r>
              <a:rPr lang="de-DE" cap="none" dirty="0" err="1">
                <a:solidFill>
                  <a:schemeClr val="tx2"/>
                </a:solidFill>
              </a:rPr>
              <a:t>GeMo</a:t>
            </a:r>
            <a:r>
              <a:rPr lang="de-DE" dirty="0">
                <a:solidFill>
                  <a:schemeClr val="tx2"/>
                </a:solidFill>
              </a:rPr>
              <a:t> - Gemeinschaftlich-</a:t>
            </a:r>
            <a:r>
              <a:rPr lang="de-DE" cap="none" dirty="0">
                <a:solidFill>
                  <a:schemeClr val="tx2"/>
                </a:solidFill>
              </a:rPr>
              <a:t>e</a:t>
            </a:r>
            <a:r>
              <a:rPr lang="de-DE" dirty="0">
                <a:solidFill>
                  <a:schemeClr val="tx2"/>
                </a:solidFill>
              </a:rPr>
              <a:t>-Mobilität:</a:t>
            </a:r>
            <a:br>
              <a:rPr lang="de-DE" dirty="0">
                <a:solidFill>
                  <a:schemeClr val="tx2"/>
                </a:solidFill>
              </a:rPr>
            </a:br>
            <a:r>
              <a:rPr lang="de-DE" dirty="0">
                <a:solidFill>
                  <a:schemeClr val="tx2"/>
                </a:solidFill>
              </a:rPr>
              <a:t>Fahrzeuge, Daten und Infrastruktur</a:t>
            </a:r>
            <a:endParaRPr lang="de-DE" dirty="0"/>
          </a:p>
        </p:txBody>
      </p:sp>
      <p:pic>
        <p:nvPicPr>
          <p:cNvPr id="8" name="Grafik 7"/>
          <p:cNvPicPr>
            <a:picLocks noChangeAspect="1"/>
          </p:cNvPicPr>
          <p:nvPr/>
        </p:nvPicPr>
        <p:blipFill rotWithShape="1">
          <a:blip r:embed="rId3" cstate="print">
            <a:extLst>
              <a:ext uri="{28A0092B-C50C-407E-A947-70E740481C1C}">
                <a14:useLocalDpi xmlns:a14="http://schemas.microsoft.com/office/drawing/2010/main" val="0"/>
              </a:ext>
            </a:extLst>
          </a:blip>
          <a:srcRect l="2954" r="15442"/>
          <a:stretch/>
        </p:blipFill>
        <p:spPr>
          <a:xfrm>
            <a:off x="468000" y="4143501"/>
            <a:ext cx="8208000" cy="1949795"/>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3670" y="2474659"/>
            <a:ext cx="2548800" cy="738317"/>
          </a:xfrm>
          <a:prstGeom prst="rect">
            <a:avLst/>
          </a:prstGeom>
        </p:spPr>
      </p:pic>
    </p:spTree>
    <p:extLst>
      <p:ext uri="{BB962C8B-B14F-4D97-AF65-F5344CB8AC3E}">
        <p14:creationId xmlns:p14="http://schemas.microsoft.com/office/powerpoint/2010/main" val="29260197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369332"/>
          </a:xfrm>
        </p:spPr>
        <p:txBody>
          <a:bodyPr/>
          <a:lstStyle/>
          <a:p>
            <a:r>
              <a:rPr lang="de-DE" dirty="0"/>
              <a:t>Daten und Dienste für eine gemeinschaftliche Mobilität</a:t>
            </a:r>
          </a:p>
        </p:txBody>
      </p:sp>
      <p:sp>
        <p:nvSpPr>
          <p:cNvPr id="3" name="Inhaltsplatzhalter 2"/>
          <p:cNvSpPr>
            <a:spLocks noGrp="1"/>
          </p:cNvSpPr>
          <p:nvPr>
            <p:ph idx="1"/>
          </p:nvPr>
        </p:nvSpPr>
        <p:spPr/>
        <p:txBody>
          <a:bodyPr/>
          <a:lstStyle/>
          <a:p>
            <a:r>
              <a:rPr lang="de-DE" dirty="0" smtClean="0"/>
              <a:t>Intelligente/elektromobilitätsspezifische Disposition von Fahrzeugen als vier-stufiger Auswahlprozess:</a:t>
            </a:r>
          </a:p>
          <a:p>
            <a:pPr lvl="1"/>
            <a:r>
              <a:rPr lang="de-DE" dirty="0" smtClean="0"/>
              <a:t>1. Analyse des Nutzerprofils und</a:t>
            </a:r>
            <a:br>
              <a:rPr lang="de-DE" dirty="0" smtClean="0"/>
            </a:br>
            <a:r>
              <a:rPr lang="de-DE" dirty="0" smtClean="0"/>
              <a:t>    der Präferenzen</a:t>
            </a:r>
          </a:p>
          <a:p>
            <a:pPr lvl="1"/>
            <a:r>
              <a:rPr lang="de-DE" dirty="0" smtClean="0"/>
              <a:t>2. Analyse der Reisedetails</a:t>
            </a:r>
          </a:p>
          <a:p>
            <a:pPr lvl="1"/>
            <a:r>
              <a:rPr lang="de-DE" dirty="0" smtClean="0"/>
              <a:t>3. Bestimmung der Nutzerposition</a:t>
            </a:r>
          </a:p>
          <a:p>
            <a:pPr lvl="1"/>
            <a:r>
              <a:rPr lang="de-DE" dirty="0" smtClean="0"/>
              <a:t>4. Kontrolle des Ladezustands und</a:t>
            </a:r>
            <a:br>
              <a:rPr lang="de-DE" dirty="0" smtClean="0"/>
            </a:br>
            <a:r>
              <a:rPr lang="de-DE" dirty="0" smtClean="0"/>
              <a:t>    Reichweitenabschätzung</a:t>
            </a:r>
            <a:endParaRPr lang="de-DE" dirty="0"/>
          </a:p>
        </p:txBody>
      </p:sp>
      <p:pic>
        <p:nvPicPr>
          <p:cNvPr id="11" name="Grafik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120" y="2204864"/>
            <a:ext cx="1878758" cy="3643063"/>
          </a:xfrm>
          <a:prstGeom prst="rect">
            <a:avLst/>
          </a:prstGeom>
        </p:spPr>
      </p:pic>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1810" y="2204864"/>
            <a:ext cx="1878758" cy="3643063"/>
          </a:xfrm>
          <a:prstGeom prst="rect">
            <a:avLst/>
          </a:prstGeom>
        </p:spPr>
      </p:pic>
      <p:pic>
        <p:nvPicPr>
          <p:cNvPr id="13" name="Grafik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5940" y="2207171"/>
            <a:ext cx="1878758" cy="3643063"/>
          </a:xfrm>
          <a:prstGeom prst="rect">
            <a:avLst/>
          </a:prstGeom>
        </p:spPr>
      </p:pic>
      <p:pic>
        <p:nvPicPr>
          <p:cNvPr id="16" name="Grafik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1810" y="2204861"/>
            <a:ext cx="1878758" cy="3643063"/>
          </a:xfrm>
          <a:prstGeom prst="rect">
            <a:avLst/>
          </a:prstGeom>
        </p:spPr>
      </p:pic>
      <p:pic>
        <p:nvPicPr>
          <p:cNvPr id="15" name="Grafik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1810" y="2207171"/>
            <a:ext cx="1878758" cy="3643063"/>
          </a:xfrm>
          <a:prstGeom prst="rect">
            <a:avLst/>
          </a:prstGeom>
        </p:spPr>
      </p:pic>
    </p:spTree>
    <p:extLst>
      <p:ext uri="{BB962C8B-B14F-4D97-AF65-F5344CB8AC3E}">
        <p14:creationId xmlns:p14="http://schemas.microsoft.com/office/powerpoint/2010/main" val="245260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369332"/>
          </a:xfrm>
        </p:spPr>
        <p:txBody>
          <a:bodyPr/>
          <a:lstStyle/>
          <a:p>
            <a:r>
              <a:rPr lang="de-DE" dirty="0"/>
              <a:t>Daten und Dienste für eine gemeinschaftliche Mobilität</a:t>
            </a:r>
          </a:p>
        </p:txBody>
      </p:sp>
      <p:sp>
        <p:nvSpPr>
          <p:cNvPr id="3" name="Inhaltsplatzhalter 2"/>
          <p:cNvSpPr>
            <a:spLocks noGrp="1"/>
          </p:cNvSpPr>
          <p:nvPr>
            <p:ph idx="1"/>
          </p:nvPr>
        </p:nvSpPr>
        <p:spPr/>
        <p:txBody>
          <a:bodyPr/>
          <a:lstStyle/>
          <a:p>
            <a:r>
              <a:rPr lang="de-DE" dirty="0" smtClean="0"/>
              <a:t>Unterstützung des Nutzers durch App mit folgenden Funktionen:</a:t>
            </a:r>
          </a:p>
          <a:p>
            <a:pPr lvl="1"/>
            <a:r>
              <a:rPr lang="de-DE" dirty="0" smtClean="0"/>
              <a:t>Erstellung eines Nutzerprofils</a:t>
            </a:r>
          </a:p>
          <a:p>
            <a:pPr lvl="1"/>
            <a:r>
              <a:rPr lang="de-DE" dirty="0" smtClean="0"/>
              <a:t>Suche und Buchung von Elektrofahrzeugen</a:t>
            </a:r>
          </a:p>
          <a:p>
            <a:pPr lvl="1"/>
            <a:r>
              <a:rPr lang="de-DE" dirty="0" smtClean="0"/>
              <a:t>Routenplanung / Navigation</a:t>
            </a:r>
          </a:p>
          <a:p>
            <a:pPr lvl="1"/>
            <a:r>
              <a:rPr lang="de-DE" dirty="0" smtClean="0"/>
              <a:t>Unterstützung beim Fahrzeugzugang (Öffnen/Verriegeln)</a:t>
            </a:r>
          </a:p>
          <a:p>
            <a:pPr lvl="1"/>
            <a:r>
              <a:rPr lang="de-DE" dirty="0"/>
              <a:t>Suche und Buchung </a:t>
            </a:r>
            <a:r>
              <a:rPr lang="de-DE" dirty="0" smtClean="0"/>
              <a:t>von Ladesäulen</a:t>
            </a:r>
          </a:p>
          <a:p>
            <a:pPr lvl="1"/>
            <a:r>
              <a:rPr lang="de-DE" dirty="0" smtClean="0"/>
              <a:t>Kommunikation und Fahrbegleitung zusammen mit OBU                (per Bluetooth)</a:t>
            </a:r>
          </a:p>
          <a:p>
            <a:pPr lvl="1"/>
            <a:r>
              <a:rPr lang="de-DE" dirty="0"/>
              <a:t>Unterstützung </a:t>
            </a:r>
            <a:r>
              <a:rPr lang="de-DE" dirty="0" smtClean="0"/>
              <a:t>beim Ladevorgang</a:t>
            </a:r>
          </a:p>
          <a:p>
            <a:pPr lvl="1"/>
            <a:r>
              <a:rPr lang="de-DE" dirty="0" smtClean="0"/>
              <a:t>Abschließende Abrechnung der Nutzungsvorgänge</a:t>
            </a:r>
            <a:endParaRPr lang="de-DE" dirty="0"/>
          </a:p>
        </p:txBody>
      </p:sp>
    </p:spTree>
    <p:extLst>
      <p:ext uri="{BB962C8B-B14F-4D97-AF65-F5344CB8AC3E}">
        <p14:creationId xmlns:p14="http://schemas.microsoft.com/office/powerpoint/2010/main" val="2276747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de-DE" dirty="0"/>
              <a:t>Daten und Dienste für eine gemeinschaftliche Mobilität</a:t>
            </a:r>
            <a:br>
              <a:rPr lang="de-DE" dirty="0"/>
            </a:br>
            <a:r>
              <a:rPr lang="de-DE" sz="2000" dirty="0" smtClean="0">
                <a:solidFill>
                  <a:schemeClr val="tx2"/>
                </a:solidFill>
              </a:rPr>
              <a:t>Smart Grid Technologie für zukunftsfähige Ladeinfrastruktur</a:t>
            </a:r>
            <a:endParaRPr lang="de-DE" sz="2000" dirty="0">
              <a:solidFill>
                <a:schemeClr val="tx2"/>
              </a:solidFill>
            </a:endParaRPr>
          </a:p>
        </p:txBody>
      </p:sp>
      <p:graphicFrame>
        <p:nvGraphicFramePr>
          <p:cNvPr id="6" name="Diagramm 5"/>
          <p:cNvGraphicFramePr/>
          <p:nvPr>
            <p:extLst>
              <p:ext uri="{D42A27DB-BD31-4B8C-83A1-F6EECF244321}">
                <p14:modId xmlns:p14="http://schemas.microsoft.com/office/powerpoint/2010/main" val="2299390546"/>
              </p:ext>
            </p:extLst>
          </p:nvPr>
        </p:nvGraphicFramePr>
        <p:xfrm>
          <a:off x="1907704" y="4133304"/>
          <a:ext cx="7128792" cy="2248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m 8"/>
          <p:cNvGraphicFramePr/>
          <p:nvPr>
            <p:extLst>
              <p:ext uri="{D42A27DB-BD31-4B8C-83A1-F6EECF244321}">
                <p14:modId xmlns:p14="http://schemas.microsoft.com/office/powerpoint/2010/main" val="766775153"/>
              </p:ext>
            </p:extLst>
          </p:nvPr>
        </p:nvGraphicFramePr>
        <p:xfrm>
          <a:off x="2339752" y="2924944"/>
          <a:ext cx="6480720" cy="1800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m 9"/>
          <p:cNvGraphicFramePr/>
          <p:nvPr>
            <p:extLst>
              <p:ext uri="{D42A27DB-BD31-4B8C-83A1-F6EECF244321}">
                <p14:modId xmlns:p14="http://schemas.microsoft.com/office/powerpoint/2010/main" val="3258858890"/>
              </p:ext>
            </p:extLst>
          </p:nvPr>
        </p:nvGraphicFramePr>
        <p:xfrm>
          <a:off x="3203848" y="1700808"/>
          <a:ext cx="5904656" cy="151216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7" name="Inhaltsplatzhalter 6"/>
          <p:cNvSpPr>
            <a:spLocks noGrp="1"/>
          </p:cNvSpPr>
          <p:nvPr>
            <p:ph idx="1"/>
          </p:nvPr>
        </p:nvSpPr>
        <p:spPr>
          <a:xfrm>
            <a:off x="466725" y="1773238"/>
            <a:ext cx="2881139" cy="4248150"/>
          </a:xfrm>
        </p:spPr>
        <p:txBody>
          <a:bodyPr/>
          <a:lstStyle/>
          <a:p>
            <a:r>
              <a:rPr lang="de-DE" dirty="0" smtClean="0"/>
              <a:t>die </a:t>
            </a:r>
            <a:r>
              <a:rPr lang="de-DE" b="1" dirty="0" smtClean="0"/>
              <a:t>Ladeinfrastruktur</a:t>
            </a:r>
            <a:r>
              <a:rPr lang="de-DE" dirty="0" smtClean="0"/>
              <a:t> ist die Schlüssel-komponente für die Transition zu cloud-gesteuertem Laden</a:t>
            </a:r>
          </a:p>
          <a:p>
            <a:r>
              <a:rPr lang="de-DE" dirty="0" smtClean="0"/>
              <a:t>ISE-Entwicklungen bedienen die Gebiete</a:t>
            </a:r>
          </a:p>
          <a:p>
            <a:pPr lvl="1"/>
            <a:r>
              <a:rPr lang="de-DE" dirty="0" smtClean="0"/>
              <a:t>Feldsysteme</a:t>
            </a:r>
          </a:p>
          <a:p>
            <a:pPr lvl="1"/>
            <a:r>
              <a:rPr lang="de-DE" dirty="0" smtClean="0"/>
              <a:t>Vernetzung</a:t>
            </a:r>
          </a:p>
          <a:p>
            <a:pPr lvl="1"/>
            <a:r>
              <a:rPr lang="de-DE" dirty="0"/>
              <a:t>Algorithmen</a:t>
            </a:r>
          </a:p>
        </p:txBody>
      </p:sp>
    </p:spTree>
    <p:extLst>
      <p:ext uri="{BB962C8B-B14F-4D97-AF65-F5344CB8AC3E}">
        <p14:creationId xmlns:p14="http://schemas.microsoft.com/office/powerpoint/2010/main" val="1404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9" grpId="0">
        <p:bldAsOne/>
      </p:bldGraphic>
      <p:bldGraphic spid="10"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de-DE" dirty="0"/>
              <a:t>Daten und Dienste für eine gemeinschaftliche Mobilität</a:t>
            </a:r>
            <a:br>
              <a:rPr lang="de-DE" dirty="0"/>
            </a:br>
            <a:r>
              <a:rPr lang="de-DE" sz="2000" dirty="0" smtClean="0">
                <a:solidFill>
                  <a:schemeClr val="tx2"/>
                </a:solidFill>
              </a:rPr>
              <a:t>Optimierungsdienst für E-Fahrzeugflotten</a:t>
            </a:r>
            <a:endParaRPr lang="de-DE" sz="2000" dirty="0">
              <a:solidFill>
                <a:schemeClr val="tx2"/>
              </a:solidFill>
            </a:endParaRPr>
          </a:p>
        </p:txBody>
      </p:sp>
      <p:graphicFrame>
        <p:nvGraphicFramePr>
          <p:cNvPr id="4" name="Diagramm 3"/>
          <p:cNvGraphicFramePr/>
          <p:nvPr>
            <p:extLst>
              <p:ext uri="{D42A27DB-BD31-4B8C-83A1-F6EECF244321}">
                <p14:modId xmlns:p14="http://schemas.microsoft.com/office/powerpoint/2010/main" val="876621739"/>
              </p:ext>
            </p:extLst>
          </p:nvPr>
        </p:nvGraphicFramePr>
        <p:xfrm>
          <a:off x="3491880" y="1052736"/>
          <a:ext cx="6624736"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Inhaltsplatzhalter 4"/>
          <p:cNvSpPr>
            <a:spLocks noGrp="1"/>
          </p:cNvSpPr>
          <p:nvPr>
            <p:ph idx="1"/>
          </p:nvPr>
        </p:nvSpPr>
        <p:spPr>
          <a:xfrm>
            <a:off x="466725" y="1773238"/>
            <a:ext cx="3385195" cy="4248150"/>
          </a:xfrm>
        </p:spPr>
        <p:txBody>
          <a:bodyPr/>
          <a:lstStyle/>
          <a:p>
            <a:r>
              <a:rPr lang="de-DE" dirty="0" smtClean="0"/>
              <a:t>Integration eines </a:t>
            </a:r>
            <a:r>
              <a:rPr lang="de-DE" b="1" dirty="0" smtClean="0"/>
              <a:t>Lade-algorithmus</a:t>
            </a:r>
            <a:r>
              <a:rPr lang="de-DE" dirty="0" smtClean="0"/>
              <a:t> in einen RESTful Webservice</a:t>
            </a:r>
          </a:p>
          <a:p>
            <a:r>
              <a:rPr lang="de-DE" dirty="0" smtClean="0"/>
              <a:t>Einsatz </a:t>
            </a:r>
            <a:r>
              <a:rPr lang="de-DE" b="1" dirty="0" smtClean="0"/>
              <a:t>heute</a:t>
            </a:r>
            <a:r>
              <a:rPr lang="de-DE" dirty="0" smtClean="0"/>
              <a:t> ...</a:t>
            </a:r>
          </a:p>
          <a:p>
            <a:pPr lvl="1"/>
            <a:r>
              <a:rPr lang="de-DE" dirty="0" smtClean="0"/>
              <a:t>Eigenverbrauchs-optimierung</a:t>
            </a:r>
          </a:p>
          <a:p>
            <a:pPr lvl="1"/>
            <a:r>
              <a:rPr lang="de-DE" smtClean="0"/>
              <a:t>Parkhaus-</a:t>
            </a:r>
            <a:br>
              <a:rPr lang="de-DE" smtClean="0"/>
            </a:br>
            <a:r>
              <a:rPr lang="de-DE" smtClean="0"/>
              <a:t>ladeinfrastruktur</a:t>
            </a:r>
            <a:endParaRPr lang="de-DE" dirty="0" smtClean="0"/>
          </a:p>
          <a:p>
            <a:r>
              <a:rPr lang="de-DE" dirty="0" smtClean="0"/>
              <a:t>... und </a:t>
            </a:r>
            <a:r>
              <a:rPr lang="de-DE" b="1" dirty="0" smtClean="0"/>
              <a:t>morgen</a:t>
            </a:r>
          </a:p>
          <a:p>
            <a:pPr lvl="1"/>
            <a:r>
              <a:rPr lang="de-DE" dirty="0" smtClean="0"/>
              <a:t>Laden verteilter</a:t>
            </a:r>
            <a:br>
              <a:rPr lang="de-DE" dirty="0" smtClean="0"/>
            </a:br>
            <a:r>
              <a:rPr lang="de-DE" dirty="0" smtClean="0"/>
              <a:t>E-Sharing-Flottenfahrzeuge</a:t>
            </a:r>
          </a:p>
          <a:p>
            <a:pPr lvl="1"/>
            <a:r>
              <a:rPr lang="de-DE" dirty="0" smtClean="0"/>
              <a:t>Verteilnetzbetrieb</a:t>
            </a:r>
          </a:p>
          <a:p>
            <a:pPr lvl="1"/>
            <a:endParaRPr lang="de-DE" dirty="0" smtClean="0"/>
          </a:p>
          <a:p>
            <a:pPr marL="0" indent="0">
              <a:buNone/>
            </a:pPr>
            <a:endParaRPr lang="de-DE" dirty="0"/>
          </a:p>
        </p:txBody>
      </p:sp>
      <p:graphicFrame>
        <p:nvGraphicFramePr>
          <p:cNvPr id="13" name="Diagramm 12"/>
          <p:cNvGraphicFramePr/>
          <p:nvPr>
            <p:extLst>
              <p:ext uri="{D42A27DB-BD31-4B8C-83A1-F6EECF244321}">
                <p14:modId xmlns:p14="http://schemas.microsoft.com/office/powerpoint/2010/main" val="1527063681"/>
              </p:ext>
            </p:extLst>
          </p:nvPr>
        </p:nvGraphicFramePr>
        <p:xfrm>
          <a:off x="7092280" y="476672"/>
          <a:ext cx="1800200" cy="10620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Grafik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19872" y="2060848"/>
            <a:ext cx="1851429" cy="1080000"/>
          </a:xfrm>
          <a:prstGeom prst="rect">
            <a:avLst/>
          </a:prstGeom>
          <a:effectLst>
            <a:outerShdw blurRad="50800" dist="38100" dir="2700000" algn="tl" rotWithShape="0">
              <a:prstClr val="black">
                <a:alpha val="40000"/>
              </a:prstClr>
            </a:outerShdw>
          </a:effectLst>
          <a:scene3d>
            <a:camera prst="perspectiveHeroicExtremeLeftFacing"/>
            <a:lightRig rig="threePt" dir="t"/>
          </a:scene3d>
        </p:spPr>
      </p:pic>
      <p:pic>
        <p:nvPicPr>
          <p:cNvPr id="9" name="Grafik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03848" y="4221088"/>
            <a:ext cx="1851430" cy="1080000"/>
          </a:xfrm>
          <a:prstGeom prst="rect">
            <a:avLst/>
          </a:prstGeom>
          <a:effectLst>
            <a:outerShdw blurRad="50800" dist="38100" dir="2700000" algn="tl" rotWithShape="0">
              <a:prstClr val="black">
                <a:alpha val="40000"/>
              </a:prstClr>
            </a:outerShdw>
          </a:effectLst>
          <a:scene3d>
            <a:camera prst="perspectiveHeroicExtremeLeftFacing"/>
            <a:lightRig rig="threePt" dir="t"/>
          </a:scene3d>
        </p:spPr>
      </p:pic>
    </p:spTree>
    <p:extLst>
      <p:ext uri="{BB962C8B-B14F-4D97-AF65-F5344CB8AC3E}">
        <p14:creationId xmlns:p14="http://schemas.microsoft.com/office/powerpoint/2010/main" val="4309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369332"/>
          </a:xfrm>
        </p:spPr>
        <p:txBody>
          <a:bodyPr/>
          <a:lstStyle/>
          <a:p>
            <a:r>
              <a:rPr lang="de-DE" dirty="0" smtClean="0"/>
              <a:t>On Board Unit </a:t>
            </a:r>
            <a:r>
              <a:rPr lang="de-DE" dirty="0"/>
              <a:t>für gemeinschaftlich genutzte Fahrzeuge</a:t>
            </a:r>
          </a:p>
        </p:txBody>
      </p:sp>
      <p:sp>
        <p:nvSpPr>
          <p:cNvPr id="3" name="Inhaltsplatzhalter 2"/>
          <p:cNvSpPr>
            <a:spLocks noGrp="1"/>
          </p:cNvSpPr>
          <p:nvPr>
            <p:ph idx="1"/>
          </p:nvPr>
        </p:nvSpPr>
        <p:spPr/>
        <p:txBody>
          <a:bodyPr/>
          <a:lstStyle/>
          <a:p>
            <a:endParaRPr lang="de-DE"/>
          </a:p>
        </p:txBody>
      </p:sp>
    </p:spTree>
    <p:extLst>
      <p:ext uri="{BB962C8B-B14F-4D97-AF65-F5344CB8AC3E}">
        <p14:creationId xmlns:p14="http://schemas.microsoft.com/office/powerpoint/2010/main" val="2140787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4" y="334800"/>
            <a:ext cx="8677275" cy="738664"/>
          </a:xfrm>
        </p:spPr>
        <p:txBody>
          <a:bodyPr/>
          <a:lstStyle/>
          <a:p>
            <a:r>
              <a:rPr lang="de-DE" dirty="0" smtClean="0"/>
              <a:t>On Board Unit </a:t>
            </a:r>
            <a:r>
              <a:rPr lang="de-DE" dirty="0"/>
              <a:t>für gemeinschaftlich genutzte </a:t>
            </a:r>
            <a:r>
              <a:rPr lang="de-DE" dirty="0" smtClean="0"/>
              <a:t>Fahrzeuge</a:t>
            </a:r>
            <a:br>
              <a:rPr lang="de-DE" dirty="0" smtClean="0"/>
            </a:br>
            <a:r>
              <a:rPr lang="de-DE" dirty="0" smtClean="0"/>
              <a:t>ARTiS als zentraler Kommunikationsknoten</a:t>
            </a:r>
            <a:endParaRPr lang="de-DE" dirty="0"/>
          </a:p>
        </p:txBody>
      </p:sp>
      <p:pic>
        <p:nvPicPr>
          <p:cNvPr id="4" name="Inhaltsplatzhalt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70531" y="1484784"/>
            <a:ext cx="5893957" cy="4248150"/>
          </a:xfrm>
        </p:spPr>
      </p:pic>
      <p:sp>
        <p:nvSpPr>
          <p:cNvPr id="6" name="Inhaltsplatzhalter 2"/>
          <p:cNvSpPr txBox="1">
            <a:spLocks/>
          </p:cNvSpPr>
          <p:nvPr/>
        </p:nvSpPr>
        <p:spPr bwMode="auto">
          <a:xfrm>
            <a:off x="466725" y="1773238"/>
            <a:ext cx="8208000" cy="4248150"/>
          </a:xfrm>
          <a:prstGeom prst="rect">
            <a:avLst/>
          </a:prstGeom>
          <a:noFill/>
          <a:ln>
            <a:noFill/>
          </a:ln>
          <a:effectLst/>
          <a:extLst/>
        </p:spPr>
        <p:txBody>
          <a:bodyPr vert="horz" wrap="square" lIns="0" tIns="0" rIns="0" bIns="0" numCol="1" anchor="t" anchorCtr="0" compatLnSpc="1">
            <a:prstTxWarp prst="textNoShape">
              <a:avLst/>
            </a:prstTxWarp>
          </a:bodyPr>
          <a:lstStyle>
            <a:lvl1pPr marL="360000" indent="-360000" algn="l" defTabSz="360000" rtl="0" eaLnBrk="1" fontAlgn="base" hangingPunct="1">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2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2pPr>
            <a:lvl3pPr marL="108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3pPr>
            <a:lvl4pPr marL="144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4pPr>
            <a:lvl5pPr marL="180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pPr marL="0" indent="0">
              <a:buNone/>
            </a:pPr>
            <a:r>
              <a:rPr lang="de-DE" kern="0" dirty="0" smtClean="0"/>
              <a:t>Vernetzung mit</a:t>
            </a:r>
          </a:p>
          <a:p>
            <a:r>
              <a:rPr lang="de-DE" kern="0" dirty="0" smtClean="0"/>
              <a:t>Fahrzeugbussen</a:t>
            </a:r>
          </a:p>
          <a:p>
            <a:r>
              <a:rPr lang="de-DE" kern="0" dirty="0" err="1" smtClean="0"/>
              <a:t>Fahrzeugsensorik</a:t>
            </a:r>
            <a:endParaRPr lang="de-DE" kern="0" dirty="0" smtClean="0"/>
          </a:p>
          <a:p>
            <a:r>
              <a:rPr lang="de-DE" kern="0" dirty="0" smtClean="0"/>
              <a:t>Smartphone</a:t>
            </a:r>
          </a:p>
          <a:p>
            <a:r>
              <a:rPr lang="de-DE" kern="0" dirty="0" err="1" smtClean="0"/>
              <a:t>Clouddiensten</a:t>
            </a:r>
            <a:endParaRPr lang="de-DE" kern="0" dirty="0" smtClean="0"/>
          </a:p>
          <a:p>
            <a:r>
              <a:rPr lang="de-DE" kern="0" dirty="0" smtClean="0"/>
              <a:t>Ladeinfrastruktur</a:t>
            </a:r>
            <a:endParaRPr lang="de-DE" kern="0" dirty="0"/>
          </a:p>
        </p:txBody>
      </p:sp>
    </p:spTree>
    <p:extLst>
      <p:ext uri="{BB962C8B-B14F-4D97-AF65-F5344CB8AC3E}">
        <p14:creationId xmlns:p14="http://schemas.microsoft.com/office/powerpoint/2010/main" val="290006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4" y="334800"/>
            <a:ext cx="8425755" cy="738664"/>
          </a:xfrm>
        </p:spPr>
        <p:txBody>
          <a:bodyPr/>
          <a:lstStyle/>
          <a:p>
            <a:r>
              <a:rPr lang="de-DE" dirty="0"/>
              <a:t>On Board Unit für gemeinschaftlich genutzte Fahrzeuge</a:t>
            </a:r>
            <a:br>
              <a:rPr lang="de-DE" dirty="0"/>
            </a:br>
            <a:r>
              <a:rPr lang="de-DE" dirty="0"/>
              <a:t>Praxisnahes </a:t>
            </a:r>
            <a:r>
              <a:rPr lang="de-DE" dirty="0" smtClean="0"/>
              <a:t>Rapid </a:t>
            </a:r>
            <a:r>
              <a:rPr lang="de-DE" dirty="0" err="1" smtClean="0"/>
              <a:t>Prototyping</a:t>
            </a:r>
            <a:r>
              <a:rPr lang="de-DE" dirty="0" smtClean="0"/>
              <a:t> mit ARTiS und ezCar2X</a:t>
            </a:r>
            <a:endParaRPr lang="de-DE" dirty="0"/>
          </a:p>
        </p:txBody>
      </p:sp>
      <p:sp>
        <p:nvSpPr>
          <p:cNvPr id="3" name="Inhaltsplatzhalter 2"/>
          <p:cNvSpPr>
            <a:spLocks noGrp="1"/>
          </p:cNvSpPr>
          <p:nvPr>
            <p:ph idx="1"/>
          </p:nvPr>
        </p:nvSpPr>
        <p:spPr>
          <a:xfrm>
            <a:off x="466724" y="1430029"/>
            <a:ext cx="8569771" cy="4248150"/>
          </a:xfrm>
        </p:spPr>
        <p:txBody>
          <a:bodyPr/>
          <a:lstStyle/>
          <a:p>
            <a:r>
              <a:rPr lang="de-DE" dirty="0" smtClean="0"/>
              <a:t>Hardware </a:t>
            </a:r>
            <a:r>
              <a:rPr lang="de-DE" dirty="0" err="1" smtClean="0"/>
              <a:t>Prototyping</a:t>
            </a:r>
            <a:r>
              <a:rPr lang="de-DE" dirty="0" smtClean="0"/>
              <a:t> / Schnittstellen</a:t>
            </a:r>
            <a:endParaRPr lang="de-DE" dirty="0"/>
          </a:p>
          <a:p>
            <a:pPr lvl="1"/>
            <a:r>
              <a:rPr lang="de-DE" dirty="0" smtClean="0"/>
              <a:t>Fahrzeug: CAN, Ethernet, GPIO, Power</a:t>
            </a:r>
          </a:p>
          <a:p>
            <a:pPr lvl="1"/>
            <a:r>
              <a:rPr lang="de-DE" dirty="0" smtClean="0"/>
              <a:t>Funk: </a:t>
            </a:r>
            <a:r>
              <a:rPr lang="de-DE" dirty="0"/>
              <a:t>NFC, </a:t>
            </a:r>
            <a:r>
              <a:rPr lang="de-DE" dirty="0" smtClean="0"/>
              <a:t>Bluetooth, UMTS / LTE, </a:t>
            </a:r>
            <a:br>
              <a:rPr lang="de-DE" dirty="0" smtClean="0"/>
            </a:br>
            <a:r>
              <a:rPr lang="de-DE" dirty="0" smtClean="0"/>
              <a:t>2x WLAN / ITS-G5 </a:t>
            </a:r>
          </a:p>
          <a:p>
            <a:pPr lvl="1"/>
            <a:r>
              <a:rPr lang="de-DE" dirty="0" smtClean="0"/>
              <a:t>Ortung: GPS, </a:t>
            </a:r>
            <a:r>
              <a:rPr lang="de-DE" dirty="0" err="1" smtClean="0"/>
              <a:t>MiniLOK</a:t>
            </a:r>
            <a:r>
              <a:rPr lang="de-DE" dirty="0" smtClean="0"/>
              <a:t> (WLAN + GPS)</a:t>
            </a:r>
          </a:p>
          <a:p>
            <a:pPr lvl="1"/>
            <a:r>
              <a:rPr lang="de-DE" dirty="0" smtClean="0"/>
              <a:t>Power Management</a:t>
            </a:r>
          </a:p>
          <a:p>
            <a:pPr lvl="0">
              <a:buClr>
                <a:srgbClr val="179C7D"/>
              </a:buClr>
            </a:pPr>
            <a:r>
              <a:rPr lang="de-DE" dirty="0" smtClean="0">
                <a:solidFill>
                  <a:srgbClr val="000000"/>
                </a:solidFill>
              </a:rPr>
              <a:t>Software </a:t>
            </a:r>
            <a:r>
              <a:rPr lang="de-DE" dirty="0">
                <a:solidFill>
                  <a:srgbClr val="000000"/>
                </a:solidFill>
              </a:rPr>
              <a:t>Framework ezCar2X	</a:t>
            </a:r>
          </a:p>
          <a:p>
            <a:pPr lvl="1"/>
            <a:r>
              <a:rPr lang="de-DE" dirty="0" err="1" smtClean="0"/>
              <a:t>Prototyping</a:t>
            </a:r>
            <a:r>
              <a:rPr lang="de-DE" dirty="0" smtClean="0"/>
              <a:t> von FAS und </a:t>
            </a:r>
            <a:br>
              <a:rPr lang="de-DE" dirty="0" smtClean="0"/>
            </a:br>
            <a:r>
              <a:rPr lang="de-DE" dirty="0" smtClean="0"/>
              <a:t>ITS Anwendungen</a:t>
            </a:r>
          </a:p>
          <a:p>
            <a:pPr lvl="1"/>
            <a:r>
              <a:rPr lang="de-DE" dirty="0" smtClean="0"/>
              <a:t>Modular</a:t>
            </a:r>
            <a:r>
              <a:rPr lang="de-DE" dirty="0"/>
              <a:t>, plattformunabhängig</a:t>
            </a:r>
          </a:p>
          <a:p>
            <a:pPr lvl="1"/>
            <a:r>
              <a:rPr lang="de-DE" dirty="0" smtClean="0"/>
              <a:t>Standardkonformer Car2X-</a:t>
            </a:r>
            <a:br>
              <a:rPr lang="de-DE" dirty="0" smtClean="0"/>
            </a:br>
            <a:r>
              <a:rPr lang="de-DE" dirty="0" err="1" smtClean="0"/>
              <a:t>Kommunikationsstack</a:t>
            </a:r>
            <a:r>
              <a:rPr lang="de-DE" dirty="0" smtClean="0"/>
              <a:t> nach ETSI</a:t>
            </a:r>
          </a:p>
          <a:p>
            <a:pPr lvl="1"/>
            <a:r>
              <a:rPr lang="de-DE" dirty="0" smtClean="0">
                <a:sym typeface="Wingdings" pitchFamily="2" charset="2"/>
              </a:rPr>
              <a:t>Integration </a:t>
            </a:r>
            <a:r>
              <a:rPr lang="de-DE" dirty="0" smtClean="0">
                <a:sym typeface="Wingdings" pitchFamily="2" charset="2"/>
              </a:rPr>
              <a:t>digitaler Karten</a:t>
            </a:r>
          </a:p>
          <a:p>
            <a:pPr lvl="1"/>
            <a:endParaRPr lang="de-DE" dirty="0" smtClean="0">
              <a:sym typeface="Wingdings" pitchFamily="2" charset="2"/>
            </a:endParaRPr>
          </a:p>
          <a:p>
            <a:pPr lvl="0">
              <a:buClr>
                <a:srgbClr val="179C7D"/>
              </a:buClr>
            </a:pPr>
            <a:endParaRPr lang="de-DE" dirty="0">
              <a:solidFill>
                <a:srgbClr val="000000"/>
              </a:solidFill>
            </a:endParaRPr>
          </a:p>
          <a:p>
            <a:pPr marL="0" indent="0">
              <a:buNone/>
            </a:pPr>
            <a:endParaRPr lang="de-DE" dirty="0" smtClean="0"/>
          </a:p>
          <a:p>
            <a:pPr lvl="1"/>
            <a:endParaRPr lang="de-DE" dirty="0" smtClean="0"/>
          </a:p>
          <a:p>
            <a:endParaRPr lang="de-DE" dirty="0"/>
          </a:p>
        </p:txBody>
      </p:sp>
      <p:pic>
        <p:nvPicPr>
          <p:cNvPr id="5" name="Picture 2" descr="D:\Work\GeMo\Präsentation\ARTiS\ARTI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1268760"/>
            <a:ext cx="2729432" cy="23088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3789040"/>
            <a:ext cx="3600400" cy="2037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2032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4" y="334800"/>
            <a:ext cx="8425755" cy="738664"/>
          </a:xfrm>
        </p:spPr>
        <p:txBody>
          <a:bodyPr/>
          <a:lstStyle/>
          <a:p>
            <a:pPr lvl="0"/>
            <a:r>
              <a:rPr lang="de-DE" dirty="0"/>
              <a:t>On Board Unit für gemeinschaftlich genutzte Fahrzeuge</a:t>
            </a:r>
            <a:br>
              <a:rPr lang="de-DE" dirty="0"/>
            </a:br>
            <a:r>
              <a:rPr lang="de-DE" dirty="0"/>
              <a:t>Einparkhilfe </a:t>
            </a:r>
            <a:r>
              <a:rPr lang="de-DE" dirty="0" smtClean="0"/>
              <a:t>für induktives Laden: eingesetzte </a:t>
            </a:r>
            <a:r>
              <a:rPr lang="de-DE" dirty="0"/>
              <a:t>Sensorik</a:t>
            </a:r>
          </a:p>
        </p:txBody>
      </p:sp>
      <p:sp>
        <p:nvSpPr>
          <p:cNvPr id="20" name="Inhaltsplatzhalter 19"/>
          <p:cNvSpPr>
            <a:spLocks noGrp="1"/>
          </p:cNvSpPr>
          <p:nvPr>
            <p:ph idx="1"/>
          </p:nvPr>
        </p:nvSpPr>
        <p:spPr>
          <a:xfrm>
            <a:off x="466725" y="1430351"/>
            <a:ext cx="8208000" cy="3366801"/>
          </a:xfrm>
          <a:noFill/>
          <a:ln>
            <a:noFill/>
          </a:ln>
          <a:effectLst/>
        </p:spPr>
        <p:txBody>
          <a:bodyPr vert="horz" wrap="square" lIns="0" tIns="0" rIns="0" bIns="0" numCol="1" anchor="t" anchorCtr="0" compatLnSpc="1">
            <a:prstTxWarp prst="textNoShape">
              <a:avLst/>
            </a:prstTxWarp>
          </a:bodyPr>
          <a:lstStyle/>
          <a:p>
            <a:r>
              <a:rPr lang="de-DE" dirty="0" smtClean="0"/>
              <a:t>Laserscanner: Erfassung näherer </a:t>
            </a:r>
            <a:r>
              <a:rPr lang="de-DE" dirty="0"/>
              <a:t>Umgebung </a:t>
            </a:r>
          </a:p>
          <a:p>
            <a:r>
              <a:rPr lang="de-DE" dirty="0" err="1" smtClean="0"/>
              <a:t>Inertiales</a:t>
            </a:r>
            <a:r>
              <a:rPr lang="de-DE" dirty="0" smtClean="0"/>
              <a:t> Navigationssystem (INS) / </a:t>
            </a:r>
            <a:r>
              <a:rPr lang="de-DE" dirty="0" err="1" smtClean="0"/>
              <a:t>Intertial</a:t>
            </a:r>
            <a:r>
              <a:rPr lang="de-DE" dirty="0" smtClean="0"/>
              <a:t> Measurement Unit (IMU) </a:t>
            </a:r>
            <a:br>
              <a:rPr lang="de-DE" dirty="0" smtClean="0"/>
            </a:br>
            <a:r>
              <a:rPr lang="de-DE" dirty="0" smtClean="0"/>
              <a:t>und GNSS für </a:t>
            </a:r>
            <a:r>
              <a:rPr lang="de-DE" dirty="0"/>
              <a:t>Orts- und </a:t>
            </a:r>
            <a:r>
              <a:rPr lang="de-DE" dirty="0" smtClean="0"/>
              <a:t>Richtungsbestimmung</a:t>
            </a:r>
            <a:endParaRPr lang="de-DE" dirty="0"/>
          </a:p>
          <a:p>
            <a:r>
              <a:rPr lang="de-DE" dirty="0" err="1" smtClean="0"/>
              <a:t>miniLOK</a:t>
            </a:r>
            <a:r>
              <a:rPr lang="de-DE" dirty="0" smtClean="0"/>
              <a:t>: </a:t>
            </a:r>
            <a:r>
              <a:rPr lang="de-DE" dirty="0" err="1" smtClean="0"/>
              <a:t>Indoor</a:t>
            </a:r>
            <a:r>
              <a:rPr lang="de-DE" dirty="0" smtClean="0"/>
              <a:t>-Positionierung auf WLAN-Basis</a:t>
            </a:r>
            <a:endParaRPr lang="de-DE" dirty="0"/>
          </a:p>
          <a:p>
            <a:r>
              <a:rPr lang="de-DE" dirty="0"/>
              <a:t>HMI: </a:t>
            </a:r>
            <a:r>
              <a:rPr lang="de-DE" dirty="0" smtClean="0"/>
              <a:t>Anzeige der </a:t>
            </a:r>
            <a:r>
              <a:rPr lang="de-DE" dirty="0"/>
              <a:t>Fahrzeug- und Spulenposition</a:t>
            </a:r>
          </a:p>
          <a:p>
            <a:endParaRPr lang="de-DE" dirty="0"/>
          </a:p>
        </p:txBody>
      </p:sp>
      <p:grpSp>
        <p:nvGrpSpPr>
          <p:cNvPr id="5" name="Gruppieren 4"/>
          <p:cNvGrpSpPr/>
          <p:nvPr/>
        </p:nvGrpSpPr>
        <p:grpSpPr>
          <a:xfrm>
            <a:off x="1930985" y="3573016"/>
            <a:ext cx="5449327" cy="2160240"/>
            <a:chOff x="1714961" y="3717032"/>
            <a:chExt cx="5449327" cy="2160240"/>
          </a:xfrm>
        </p:grpSpPr>
        <p:grpSp>
          <p:nvGrpSpPr>
            <p:cNvPr id="6" name="Gruppieren 5"/>
            <p:cNvGrpSpPr/>
            <p:nvPr/>
          </p:nvGrpSpPr>
          <p:grpSpPr>
            <a:xfrm>
              <a:off x="1714961" y="3717032"/>
              <a:ext cx="5449327" cy="1656184"/>
              <a:chOff x="1714961" y="3501008"/>
              <a:chExt cx="5449327" cy="1656184"/>
            </a:xfrm>
          </p:grpSpPr>
          <p:sp>
            <p:nvSpPr>
              <p:cNvPr id="11" name="Abgerundetes Rechteck 10"/>
              <p:cNvSpPr/>
              <p:nvPr/>
            </p:nvSpPr>
            <p:spPr>
              <a:xfrm>
                <a:off x="3932040" y="4077072"/>
                <a:ext cx="1360040" cy="936104"/>
              </a:xfrm>
              <a:prstGeom prst="roundRect">
                <a:avLst/>
              </a:prstGeom>
              <a:gradFill flip="none" rotWithShape="1">
                <a:gsLst>
                  <a:gs pos="0">
                    <a:srgbClr val="4F81BD"/>
                  </a:gs>
                  <a:gs pos="75000">
                    <a:srgbClr val="4F81BD">
                      <a:tint val="44500"/>
                      <a:satMod val="160000"/>
                    </a:srgbClr>
                  </a:gs>
                  <a:gs pos="100000">
                    <a:srgbClr val="4F81BD">
                      <a:tint val="23500"/>
                      <a:satMod val="160000"/>
                    </a:srgbClr>
                  </a:gs>
                </a:gsLst>
                <a:lin ang="10800000" scaled="0"/>
                <a:tileRect/>
              </a:gradFill>
              <a:ln w="12700" cap="flat" cmpd="sng" algn="ctr">
                <a:solidFill>
                  <a:srgbClr val="4F81BD">
                    <a:shade val="50000"/>
                  </a:srgbClr>
                </a:solid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i="0" u="none" strike="noStrike" kern="0" cap="none" spc="0" normalizeH="0" baseline="0" noProof="0" dirty="0" smtClean="0">
                    <a:ln>
                      <a:noFill/>
                    </a:ln>
                    <a:solidFill>
                      <a:sysClr val="windowText" lastClr="000000"/>
                    </a:solidFill>
                    <a:effectLst/>
                    <a:uLnTx/>
                    <a:uFillTx/>
                    <a:latin typeface="+mn-lt"/>
                    <a:ea typeface="+mn-ea"/>
                    <a:cs typeface="+mn-cs"/>
                  </a:rPr>
                  <a:t>OBU</a:t>
                </a:r>
                <a:endParaRPr kumimoji="0" lang="de-DE" sz="1400" i="0" u="none" strike="noStrike" kern="0" cap="none" spc="0" normalizeH="0" baseline="0" noProof="0" dirty="0">
                  <a:ln>
                    <a:noFill/>
                  </a:ln>
                  <a:solidFill>
                    <a:sysClr val="windowText" lastClr="000000"/>
                  </a:solidFill>
                  <a:effectLst/>
                  <a:uLnTx/>
                  <a:uFillTx/>
                  <a:latin typeface="+mn-lt"/>
                  <a:ea typeface="+mn-ea"/>
                  <a:cs typeface="+mn-cs"/>
                </a:endParaRPr>
              </a:p>
            </p:txBody>
          </p:sp>
          <p:grpSp>
            <p:nvGrpSpPr>
              <p:cNvPr id="12" name="Gruppieren 11"/>
              <p:cNvGrpSpPr/>
              <p:nvPr/>
            </p:nvGrpSpPr>
            <p:grpSpPr>
              <a:xfrm>
                <a:off x="1714961" y="3501008"/>
                <a:ext cx="5449327" cy="1656184"/>
                <a:chOff x="1714961" y="3501008"/>
                <a:chExt cx="5449327" cy="1656184"/>
              </a:xfrm>
            </p:grpSpPr>
            <p:grpSp>
              <p:nvGrpSpPr>
                <p:cNvPr id="13" name="Gruppieren 12"/>
                <p:cNvGrpSpPr/>
                <p:nvPr/>
              </p:nvGrpSpPr>
              <p:grpSpPr>
                <a:xfrm>
                  <a:off x="1714961" y="3501008"/>
                  <a:ext cx="4081175" cy="1656184"/>
                  <a:chOff x="1915816" y="1772816"/>
                  <a:chExt cx="4081175" cy="1656184"/>
                </a:xfrm>
              </p:grpSpPr>
              <p:sp>
                <p:nvSpPr>
                  <p:cNvPr id="15" name="Abgerundetes Rechteck 14"/>
                  <p:cNvSpPr/>
                  <p:nvPr/>
                </p:nvSpPr>
                <p:spPr>
                  <a:xfrm>
                    <a:off x="1915816" y="1772816"/>
                    <a:ext cx="1360040" cy="792088"/>
                  </a:xfrm>
                  <a:prstGeom prst="roundRect">
                    <a:avLst/>
                  </a:prstGeom>
                  <a:gradFill flip="none" rotWithShape="1">
                    <a:gsLst>
                      <a:gs pos="0">
                        <a:srgbClr val="4F81BD"/>
                      </a:gs>
                      <a:gs pos="75000">
                        <a:srgbClr val="4F81BD">
                          <a:tint val="44500"/>
                          <a:satMod val="160000"/>
                        </a:srgbClr>
                      </a:gs>
                      <a:gs pos="100000">
                        <a:srgbClr val="4F81BD">
                          <a:tint val="23500"/>
                          <a:satMod val="160000"/>
                        </a:srgbClr>
                      </a:gs>
                    </a:gsLst>
                    <a:lin ang="10800000" scaled="0"/>
                    <a:tileRect/>
                  </a:gradFill>
                  <a:ln w="12700" cap="flat" cmpd="sng" algn="ctr">
                    <a:solidFill>
                      <a:srgbClr val="4F81BD">
                        <a:shade val="50000"/>
                      </a:srgbClr>
                    </a:solid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i="0" u="none" strike="noStrike" kern="0" cap="none" spc="0" normalizeH="0" baseline="0" noProof="0" dirty="0" smtClean="0">
                        <a:ln>
                          <a:noFill/>
                        </a:ln>
                        <a:solidFill>
                          <a:sysClr val="windowText" lastClr="000000"/>
                        </a:solidFill>
                        <a:effectLst/>
                        <a:uLnTx/>
                        <a:uFillTx/>
                        <a:latin typeface="+mn-lt"/>
                        <a:ea typeface="+mn-ea"/>
                        <a:cs typeface="+mn-cs"/>
                      </a:rPr>
                      <a:t>Laser Scanner</a:t>
                    </a:r>
                    <a:endParaRPr kumimoji="0" lang="de-DE" sz="140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16" name="Abgerundetes Rechteck 15"/>
                  <p:cNvSpPr/>
                  <p:nvPr/>
                </p:nvSpPr>
                <p:spPr>
                  <a:xfrm>
                    <a:off x="1915816" y="2636912"/>
                    <a:ext cx="1360040" cy="792088"/>
                  </a:xfrm>
                  <a:prstGeom prst="roundRect">
                    <a:avLst/>
                  </a:prstGeom>
                  <a:gradFill flip="none" rotWithShape="1">
                    <a:gsLst>
                      <a:gs pos="0">
                        <a:srgbClr val="4F81BD"/>
                      </a:gs>
                      <a:gs pos="75000">
                        <a:srgbClr val="4F81BD">
                          <a:tint val="44500"/>
                          <a:satMod val="160000"/>
                        </a:srgbClr>
                      </a:gs>
                      <a:gs pos="100000">
                        <a:srgbClr val="4F81BD">
                          <a:tint val="23500"/>
                          <a:satMod val="160000"/>
                        </a:srgbClr>
                      </a:gs>
                    </a:gsLst>
                    <a:lin ang="10800000" scaled="0"/>
                    <a:tileRect/>
                  </a:gradFill>
                  <a:ln w="12700" cap="flat" cmpd="sng" algn="ctr">
                    <a:solidFill>
                      <a:srgbClr val="4F81BD">
                        <a:shade val="50000"/>
                      </a:srgbClr>
                    </a:solid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effectLst/>
                        <a:uLnTx/>
                        <a:uFillTx/>
                        <a:latin typeface="+mn-lt"/>
                      </a:rPr>
                      <a:t>INS / IMU</a:t>
                    </a:r>
                  </a:p>
                  <a:p>
                    <a:pPr marL="0" marR="0" lvl="0" indent="0" algn="ctr" defTabSz="914400" eaLnBrk="1" fontAlgn="auto" latinLnBrk="0" hangingPunct="1">
                      <a:lnSpc>
                        <a:spcPct val="100000"/>
                      </a:lnSpc>
                      <a:spcBef>
                        <a:spcPts val="0"/>
                      </a:spcBef>
                      <a:spcAft>
                        <a:spcPts val="0"/>
                      </a:spcAft>
                      <a:buClrTx/>
                      <a:buSzTx/>
                      <a:buFontTx/>
                      <a:buNone/>
                      <a:tabLst/>
                      <a:defRPr/>
                    </a:pPr>
                    <a:r>
                      <a:rPr lang="de-DE" sz="1400" kern="0" dirty="0" smtClean="0">
                        <a:latin typeface="+mn-lt"/>
                      </a:rPr>
                      <a:t>+ GNSS</a:t>
                    </a:r>
                    <a:endParaRPr kumimoji="0" lang="de-DE" sz="1400" b="0" i="0" u="none" strike="noStrike" kern="0" cap="none" spc="0" normalizeH="0" baseline="0" noProof="0" dirty="0">
                      <a:ln>
                        <a:noFill/>
                      </a:ln>
                      <a:effectLst/>
                      <a:uLnTx/>
                      <a:uFillTx/>
                      <a:latin typeface="+mn-lt"/>
                    </a:endParaRPr>
                  </a:p>
                </p:txBody>
              </p:sp>
              <p:cxnSp>
                <p:nvCxnSpPr>
                  <p:cNvPr id="17" name="Gerade Verbindung mit Pfeil 16"/>
                  <p:cNvCxnSpPr>
                    <a:stCxn id="16" idx="3"/>
                  </p:cNvCxnSpPr>
                  <p:nvPr/>
                </p:nvCxnSpPr>
                <p:spPr>
                  <a:xfrm>
                    <a:off x="3275856" y="3032956"/>
                    <a:ext cx="857039" cy="0"/>
                  </a:xfrm>
                  <a:prstGeom prst="straightConnector1">
                    <a:avLst/>
                  </a:prstGeom>
                  <a:noFill/>
                  <a:ln w="12700" cap="flat" cmpd="sng" algn="ctr">
                    <a:solidFill>
                      <a:sysClr val="windowText" lastClr="000000"/>
                    </a:solidFill>
                    <a:prstDash val="solid"/>
                    <a:tailEnd type="arrow"/>
                  </a:ln>
                  <a:effectLst/>
                </p:spPr>
              </p:cxnSp>
              <p:sp>
                <p:nvSpPr>
                  <p:cNvPr id="18" name="Textfeld 17"/>
                  <p:cNvSpPr txBox="1"/>
                  <p:nvPr/>
                </p:nvSpPr>
                <p:spPr>
                  <a:xfrm>
                    <a:off x="3165398" y="2761183"/>
                    <a:ext cx="10313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ysClr val="windowText" lastClr="000000"/>
                        </a:solidFill>
                        <a:effectLst/>
                        <a:uLnTx/>
                        <a:uFillTx/>
                      </a:rPr>
                      <a:t>CAN</a:t>
                    </a:r>
                    <a:endParaRPr kumimoji="0" lang="de-DE" sz="1400" b="0" i="0" u="none" strike="noStrike" kern="0" cap="none" spc="0" normalizeH="0" baseline="0" noProof="0" dirty="0">
                      <a:ln>
                        <a:noFill/>
                      </a:ln>
                      <a:solidFill>
                        <a:sysClr val="windowText" lastClr="000000"/>
                      </a:solidFill>
                      <a:effectLst/>
                      <a:uLnTx/>
                      <a:uFillTx/>
                    </a:endParaRPr>
                  </a:p>
                </p:txBody>
              </p:sp>
              <p:sp>
                <p:nvSpPr>
                  <p:cNvPr id="19" name="Textfeld 18"/>
                  <p:cNvSpPr txBox="1"/>
                  <p:nvPr/>
                </p:nvSpPr>
                <p:spPr>
                  <a:xfrm>
                    <a:off x="5500519" y="2540979"/>
                    <a:ext cx="4964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ysClr val="windowText" lastClr="000000"/>
                        </a:solidFill>
                        <a:effectLst/>
                        <a:uLnTx/>
                        <a:uFillTx/>
                      </a:rPr>
                      <a:t>DVI</a:t>
                    </a:r>
                    <a:endParaRPr kumimoji="0" lang="de-DE" sz="1400" b="0" i="0" u="none" strike="noStrike" kern="0" cap="none" spc="0" normalizeH="0" baseline="0" noProof="0" dirty="0">
                      <a:ln>
                        <a:noFill/>
                      </a:ln>
                      <a:solidFill>
                        <a:sysClr val="windowText" lastClr="000000"/>
                      </a:solidFill>
                      <a:effectLst/>
                      <a:uLnTx/>
                      <a:uFillTx/>
                    </a:endParaRPr>
                  </a:p>
                </p:txBody>
              </p:sp>
            </p:grpSp>
            <p:sp>
              <p:nvSpPr>
                <p:cNvPr id="14" name="Abgerundetes Rechteck 13"/>
                <p:cNvSpPr/>
                <p:nvPr/>
              </p:nvSpPr>
              <p:spPr>
                <a:xfrm>
                  <a:off x="5804248" y="4154596"/>
                  <a:ext cx="1360040" cy="781055"/>
                </a:xfrm>
                <a:prstGeom prst="roundRect">
                  <a:avLst/>
                </a:prstGeom>
                <a:gradFill flip="none" rotWithShape="1">
                  <a:gsLst>
                    <a:gs pos="0">
                      <a:srgbClr val="4F81BD"/>
                    </a:gs>
                    <a:gs pos="75000">
                      <a:srgbClr val="4F81BD">
                        <a:tint val="44500"/>
                        <a:satMod val="160000"/>
                      </a:srgbClr>
                    </a:gs>
                    <a:gs pos="100000">
                      <a:srgbClr val="4F81BD">
                        <a:tint val="23500"/>
                        <a:satMod val="160000"/>
                      </a:srgbClr>
                    </a:gs>
                  </a:gsLst>
                  <a:lin ang="10800000" scaled="0"/>
                  <a:tileRect/>
                </a:gradFill>
                <a:ln w="12700" cap="flat" cmpd="sng" algn="ctr">
                  <a:solidFill>
                    <a:srgbClr val="4F81BD">
                      <a:shade val="50000"/>
                    </a:srgbClr>
                  </a:solid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i="0" u="none" strike="noStrike" kern="0" cap="none" spc="0" normalizeH="0" baseline="0" noProof="0" dirty="0" smtClean="0">
                      <a:ln>
                        <a:noFill/>
                      </a:ln>
                      <a:solidFill>
                        <a:sysClr val="windowText" lastClr="000000"/>
                      </a:solidFill>
                      <a:effectLst/>
                      <a:uLnTx/>
                      <a:uFillTx/>
                      <a:latin typeface="+mn-lt"/>
                      <a:ea typeface="+mn-ea"/>
                      <a:cs typeface="+mn-cs"/>
                    </a:rPr>
                    <a:t>HMI</a:t>
                  </a:r>
                  <a:endParaRPr kumimoji="0" lang="de-DE" sz="1400" i="0" u="none" strike="noStrike" kern="0" cap="none" spc="0" normalizeH="0" baseline="0" noProof="0" dirty="0">
                    <a:ln>
                      <a:noFill/>
                    </a:ln>
                    <a:solidFill>
                      <a:sysClr val="windowText" lastClr="000000"/>
                    </a:solidFill>
                    <a:effectLst/>
                    <a:uLnTx/>
                    <a:uFillTx/>
                    <a:latin typeface="+mn-lt"/>
                    <a:ea typeface="+mn-ea"/>
                    <a:cs typeface="+mn-cs"/>
                  </a:endParaRPr>
                </a:p>
              </p:txBody>
            </p:sp>
          </p:grpSp>
        </p:grpSp>
        <p:sp>
          <p:nvSpPr>
            <p:cNvPr id="7" name="Abgerundetes Rechteck 6"/>
            <p:cNvSpPr/>
            <p:nvPr/>
          </p:nvSpPr>
          <p:spPr>
            <a:xfrm>
              <a:off x="1714961" y="5445224"/>
              <a:ext cx="1360040" cy="432048"/>
            </a:xfrm>
            <a:prstGeom prst="roundRect">
              <a:avLst/>
            </a:prstGeom>
            <a:gradFill flip="none" rotWithShape="1">
              <a:gsLst>
                <a:gs pos="0">
                  <a:srgbClr val="4F81BD"/>
                </a:gs>
                <a:gs pos="75000">
                  <a:srgbClr val="4F81BD">
                    <a:tint val="44500"/>
                    <a:satMod val="160000"/>
                  </a:srgbClr>
                </a:gs>
                <a:gs pos="100000">
                  <a:srgbClr val="4F81BD">
                    <a:tint val="23500"/>
                    <a:satMod val="160000"/>
                  </a:srgbClr>
                </a:gs>
              </a:gsLst>
              <a:lin ang="10800000" scaled="0"/>
              <a:tileRect/>
            </a:gradFill>
            <a:ln w="12700" cap="flat" cmpd="sng" algn="ctr">
              <a:solidFill>
                <a:srgbClr val="4F81BD">
                  <a:shade val="50000"/>
                </a:srgbClr>
              </a:solid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i="0" u="none" strike="noStrike" kern="0" cap="none" spc="0" normalizeH="0" baseline="0" noProof="0" dirty="0" err="1" smtClean="0">
                  <a:ln>
                    <a:noFill/>
                  </a:ln>
                  <a:solidFill>
                    <a:sysClr val="windowText" lastClr="000000"/>
                  </a:solidFill>
                  <a:effectLst/>
                  <a:uLnTx/>
                  <a:uFillTx/>
                  <a:latin typeface="+mn-lt"/>
                </a:rPr>
                <a:t>miniLOK</a:t>
              </a:r>
              <a:endParaRPr kumimoji="0" lang="de-DE" sz="1400" i="0" u="none" strike="noStrike" kern="0" cap="none" spc="0" normalizeH="0" baseline="0" noProof="0" dirty="0">
                <a:ln>
                  <a:noFill/>
                </a:ln>
                <a:solidFill>
                  <a:sysClr val="windowText" lastClr="000000"/>
                </a:solidFill>
                <a:effectLst/>
                <a:uLnTx/>
                <a:uFillTx/>
                <a:latin typeface="+mn-lt"/>
              </a:endParaRPr>
            </a:p>
          </p:txBody>
        </p:sp>
        <p:cxnSp>
          <p:nvCxnSpPr>
            <p:cNvPr id="8" name="Gewinkelte Verbindung 7"/>
            <p:cNvCxnSpPr>
              <a:stCxn id="15" idx="3"/>
              <a:endCxn id="11" idx="0"/>
            </p:cNvCxnSpPr>
            <p:nvPr/>
          </p:nvCxnSpPr>
          <p:spPr>
            <a:xfrm>
              <a:off x="3075001" y="4113076"/>
              <a:ext cx="1537059" cy="18002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Gewinkelte Verbindung 8"/>
            <p:cNvCxnSpPr>
              <a:stCxn id="7" idx="3"/>
              <a:endCxn id="11" idx="2"/>
            </p:cNvCxnSpPr>
            <p:nvPr/>
          </p:nvCxnSpPr>
          <p:spPr>
            <a:xfrm flipV="1">
              <a:off x="3075001" y="5229200"/>
              <a:ext cx="1537059" cy="432048"/>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11" idx="3"/>
              <a:endCxn id="14" idx="1"/>
            </p:cNvCxnSpPr>
            <p:nvPr/>
          </p:nvCxnSpPr>
          <p:spPr>
            <a:xfrm>
              <a:off x="5292080" y="4761148"/>
              <a:ext cx="51216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1" name="Textfeld 20"/>
          <p:cNvSpPr txBox="1"/>
          <p:nvPr/>
        </p:nvSpPr>
        <p:spPr>
          <a:xfrm>
            <a:off x="3131840" y="3661283"/>
            <a:ext cx="10313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ysClr val="windowText" lastClr="000000"/>
                </a:solidFill>
                <a:effectLst/>
                <a:uLnTx/>
                <a:uFillTx/>
              </a:rPr>
              <a:t>ETH</a:t>
            </a:r>
            <a:endParaRPr kumimoji="0" lang="de-DE" sz="1400" b="0" i="0" u="none" strike="noStrike" kern="0" cap="none" spc="0" normalizeH="0" baseline="0" noProof="0" dirty="0">
              <a:ln>
                <a:noFill/>
              </a:ln>
              <a:solidFill>
                <a:sysClr val="windowText" lastClr="000000"/>
              </a:solidFill>
              <a:effectLst/>
              <a:uLnTx/>
              <a:uFillTx/>
            </a:endParaRPr>
          </a:p>
        </p:txBody>
      </p:sp>
      <p:sp>
        <p:nvSpPr>
          <p:cNvPr id="23" name="Textfeld 22"/>
          <p:cNvSpPr txBox="1"/>
          <p:nvPr/>
        </p:nvSpPr>
        <p:spPr>
          <a:xfrm>
            <a:off x="3131840" y="5242854"/>
            <a:ext cx="10313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1400" kern="0" dirty="0" smtClean="0">
                <a:solidFill>
                  <a:sysClr val="windowText" lastClr="000000"/>
                </a:solidFill>
              </a:rPr>
              <a:t>USB</a:t>
            </a:r>
            <a:endParaRPr kumimoji="0" lang="de-DE" sz="1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15238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2420888"/>
            <a:ext cx="6084168" cy="3409184"/>
          </a:xfrm>
          <a:prstGeom prst="rect">
            <a:avLst/>
          </a:prstGeom>
        </p:spPr>
      </p:pic>
      <p:sp>
        <p:nvSpPr>
          <p:cNvPr id="2" name="Titel 1"/>
          <p:cNvSpPr>
            <a:spLocks noGrp="1"/>
          </p:cNvSpPr>
          <p:nvPr>
            <p:ph type="title"/>
          </p:nvPr>
        </p:nvSpPr>
        <p:spPr>
          <a:xfrm>
            <a:off x="466725" y="334800"/>
            <a:ext cx="8208000" cy="738664"/>
          </a:xfrm>
        </p:spPr>
        <p:txBody>
          <a:bodyPr/>
          <a:lstStyle/>
          <a:p>
            <a:r>
              <a:rPr lang="de-DE" dirty="0" smtClean="0"/>
              <a:t>On Board Unit für gemeinschaftlich genutzte Fahrzeuge</a:t>
            </a:r>
            <a:br>
              <a:rPr lang="de-DE" dirty="0" smtClean="0"/>
            </a:br>
            <a:r>
              <a:rPr lang="de-DE" dirty="0" smtClean="0"/>
              <a:t>Einparkhilfe für induktives Laden: Architekturüberblick</a:t>
            </a:r>
            <a:endParaRPr lang="de-DE" dirty="0"/>
          </a:p>
        </p:txBody>
      </p:sp>
      <p:sp>
        <p:nvSpPr>
          <p:cNvPr id="37" name="Inhaltsplatzhalter 19"/>
          <p:cNvSpPr>
            <a:spLocks noGrp="1"/>
          </p:cNvSpPr>
          <p:nvPr>
            <p:ph idx="1"/>
          </p:nvPr>
        </p:nvSpPr>
        <p:spPr>
          <a:xfrm>
            <a:off x="467544" y="1437937"/>
            <a:ext cx="8496944" cy="4079295"/>
          </a:xfrm>
        </p:spPr>
        <p:txBody>
          <a:bodyPr/>
          <a:lstStyle/>
          <a:p>
            <a:pPr lvl="0"/>
            <a:r>
              <a:rPr lang="de-DE" dirty="0" smtClean="0"/>
              <a:t>Umgebungskarte bekannt inkl. Spulenposition</a:t>
            </a:r>
          </a:p>
          <a:p>
            <a:pPr lvl="0"/>
            <a:r>
              <a:rPr lang="de-DE" dirty="0" smtClean="0"/>
              <a:t>Vorauswahl der Referenzpunkte aus Grobposition mit INS + GNSS</a:t>
            </a:r>
          </a:p>
          <a:p>
            <a:pPr lvl="0"/>
            <a:r>
              <a:rPr lang="de-DE" dirty="0" smtClean="0"/>
              <a:t>Merkmalextraktion </a:t>
            </a:r>
            <a:br>
              <a:rPr lang="de-DE" dirty="0" smtClean="0"/>
            </a:br>
            <a:r>
              <a:rPr lang="de-DE" dirty="0" smtClean="0"/>
              <a:t>aus </a:t>
            </a:r>
            <a:r>
              <a:rPr lang="de-DE" dirty="0" err="1" smtClean="0"/>
              <a:t>Laserscannerdaten</a:t>
            </a:r>
            <a:endParaRPr lang="de-DE" dirty="0" smtClean="0"/>
          </a:p>
          <a:p>
            <a:pPr lvl="0"/>
            <a:r>
              <a:rPr lang="de-DE" dirty="0" smtClean="0"/>
              <a:t>Abgleich der </a:t>
            </a:r>
            <a:br>
              <a:rPr lang="de-DE" dirty="0" smtClean="0"/>
            </a:br>
            <a:r>
              <a:rPr lang="de-DE" dirty="0" smtClean="0"/>
              <a:t>Referenzpunkte </a:t>
            </a:r>
            <a:br>
              <a:rPr lang="de-DE" dirty="0" smtClean="0"/>
            </a:br>
            <a:r>
              <a:rPr lang="de-DE" dirty="0" smtClean="0"/>
              <a:t>auf der Karte mit </a:t>
            </a:r>
            <a:br>
              <a:rPr lang="de-DE" dirty="0" smtClean="0"/>
            </a:br>
            <a:r>
              <a:rPr lang="de-DE" dirty="0" smtClean="0"/>
              <a:t>Live-Merkmalen </a:t>
            </a:r>
            <a:br>
              <a:rPr lang="de-DE" dirty="0" smtClean="0"/>
            </a:br>
            <a:r>
              <a:rPr lang="de-DE" dirty="0" smtClean="0">
                <a:sym typeface="Wingdings" panose="05000000000000000000" pitchFamily="2" charset="2"/>
              </a:rPr>
              <a:t> Fahrzeugposition</a:t>
            </a:r>
            <a:endParaRPr lang="de-DE" dirty="0" smtClean="0"/>
          </a:p>
          <a:p>
            <a:pPr lvl="0"/>
            <a:r>
              <a:rPr lang="de-DE" dirty="0" smtClean="0"/>
              <a:t>Anzeige im Display</a:t>
            </a:r>
          </a:p>
          <a:p>
            <a:pPr lvl="0"/>
            <a:endParaRPr lang="de-DE" dirty="0" smtClean="0"/>
          </a:p>
          <a:p>
            <a:pPr lvl="0"/>
            <a:endParaRPr lang="de-DE" dirty="0"/>
          </a:p>
        </p:txBody>
      </p:sp>
    </p:spTree>
    <p:extLst>
      <p:ext uri="{BB962C8B-B14F-4D97-AF65-F5344CB8AC3E}">
        <p14:creationId xmlns:p14="http://schemas.microsoft.com/office/powerpoint/2010/main" val="3415748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8732" y="1904458"/>
            <a:ext cx="2370513" cy="1662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063" y="4177845"/>
            <a:ext cx="2109837" cy="1662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78" name="Rectangle 2"/>
          <p:cNvSpPr>
            <a:spLocks noGrp="1" noChangeArrowheads="1"/>
          </p:cNvSpPr>
          <p:nvPr>
            <p:ph type="title"/>
          </p:nvPr>
        </p:nvSpPr>
        <p:spPr>
          <a:xfrm>
            <a:off x="466724" y="334800"/>
            <a:ext cx="8425755" cy="738664"/>
          </a:xfrm>
        </p:spPr>
        <p:txBody>
          <a:bodyPr/>
          <a:lstStyle/>
          <a:p>
            <a:pPr lvl="0"/>
            <a:r>
              <a:rPr lang="de-DE" dirty="0"/>
              <a:t>On Board Unit für gemeinschaftlich genutzte Fahrzeuge</a:t>
            </a:r>
            <a:r>
              <a:rPr lang="de-DE" dirty="0" smtClean="0"/>
              <a:t/>
            </a:r>
            <a:br>
              <a:rPr lang="de-DE" dirty="0" smtClean="0"/>
            </a:br>
            <a:r>
              <a:rPr lang="de-DE" dirty="0" smtClean="0"/>
              <a:t>Nahtlose Ortung durch WLAN - GNSS Fusion</a:t>
            </a:r>
            <a:endParaRPr lang="de-DE" dirty="0"/>
          </a:p>
        </p:txBody>
      </p:sp>
      <p:pic>
        <p:nvPicPr>
          <p:cNvPr id="26" name="Grafik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458524">
            <a:off x="5561190" y="1094996"/>
            <a:ext cx="792088" cy="578224"/>
          </a:xfrm>
          <a:prstGeom prst="rect">
            <a:avLst/>
          </a:prstGeom>
        </p:spPr>
      </p:pic>
      <p:sp>
        <p:nvSpPr>
          <p:cNvPr id="29" name="Rectangle 2"/>
          <p:cNvSpPr txBox="1">
            <a:spLocks noChangeArrowheads="1"/>
          </p:cNvSpPr>
          <p:nvPr/>
        </p:nvSpPr>
        <p:spPr bwMode="auto">
          <a:xfrm>
            <a:off x="6274943" y="1317101"/>
            <a:ext cx="1374584" cy="369332"/>
          </a:xfrm>
          <a:prstGeom prst="rect">
            <a:avLst/>
          </a:prstGeom>
          <a:noFill/>
          <a:ln>
            <a:noFill/>
          </a:ln>
          <a:effectLst/>
          <a:ex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a:buFontTx/>
            </a:pPr>
            <a:r>
              <a:rPr lang="de-DE" kern="0" smtClean="0"/>
              <a:t>Outdoor</a:t>
            </a:r>
            <a:endParaRPr lang="de-DE" kern="0" dirty="0"/>
          </a:p>
        </p:txBody>
      </p:sp>
      <p:sp>
        <p:nvSpPr>
          <p:cNvPr id="30" name="Rectangle 2"/>
          <p:cNvSpPr txBox="1">
            <a:spLocks noChangeArrowheads="1"/>
          </p:cNvSpPr>
          <p:nvPr/>
        </p:nvSpPr>
        <p:spPr bwMode="auto">
          <a:xfrm>
            <a:off x="6570193" y="3701568"/>
            <a:ext cx="1037575" cy="369332"/>
          </a:xfrm>
          <a:prstGeom prst="rect">
            <a:avLst/>
          </a:prstGeom>
          <a:noFill/>
          <a:ln>
            <a:noFill/>
          </a:ln>
          <a:effectLst/>
          <a:ex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a:buFontTx/>
            </a:pPr>
            <a:r>
              <a:rPr lang="de-DE" kern="0" smtClean="0"/>
              <a:t>Indoor</a:t>
            </a:r>
            <a:endParaRPr lang="de-DE" kern="0" dirty="0"/>
          </a:p>
        </p:txBody>
      </p:sp>
      <p:pic>
        <p:nvPicPr>
          <p:cNvPr id="19" name="Grafik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4309" y="2046018"/>
            <a:ext cx="376808" cy="376808"/>
          </a:xfrm>
          <a:prstGeom prst="rect">
            <a:avLst/>
          </a:prstGeom>
        </p:spPr>
      </p:pic>
      <p:pic>
        <p:nvPicPr>
          <p:cNvPr id="32" name="Grafik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4606" y="4456839"/>
            <a:ext cx="376808" cy="376808"/>
          </a:xfrm>
          <a:prstGeom prst="rect">
            <a:avLst/>
          </a:prstGeom>
        </p:spPr>
      </p:pic>
      <p:pic>
        <p:nvPicPr>
          <p:cNvPr id="56" name="Grafik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6704" y="2562654"/>
            <a:ext cx="525258" cy="525258"/>
          </a:xfrm>
          <a:prstGeom prst="rect">
            <a:avLst/>
          </a:prstGeom>
        </p:spPr>
      </p:pic>
      <p:pic>
        <p:nvPicPr>
          <p:cNvPr id="62" name="Grafik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1117" y="1686433"/>
            <a:ext cx="525258" cy="525258"/>
          </a:xfrm>
          <a:prstGeom prst="rect">
            <a:avLst/>
          </a:prstGeom>
        </p:spPr>
      </p:pic>
      <p:pic>
        <p:nvPicPr>
          <p:cNvPr id="63" name="Grafik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3714" y="2653459"/>
            <a:ext cx="525258" cy="525258"/>
          </a:xfrm>
          <a:prstGeom prst="rect">
            <a:avLst/>
          </a:prstGeom>
        </p:spPr>
      </p:pic>
      <p:pic>
        <p:nvPicPr>
          <p:cNvPr id="64" name="Grafik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2676" y="4119985"/>
            <a:ext cx="525258" cy="525258"/>
          </a:xfrm>
          <a:prstGeom prst="rect">
            <a:avLst/>
          </a:prstGeom>
        </p:spPr>
      </p:pic>
      <p:pic>
        <p:nvPicPr>
          <p:cNvPr id="65" name="Grafik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26352" y="5314883"/>
            <a:ext cx="525258" cy="525258"/>
          </a:xfrm>
          <a:prstGeom prst="rect">
            <a:avLst/>
          </a:prstGeom>
        </p:spPr>
      </p:pic>
      <p:pic>
        <p:nvPicPr>
          <p:cNvPr id="66" name="Grafik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8785" y="4957301"/>
            <a:ext cx="525258" cy="525258"/>
          </a:xfrm>
          <a:prstGeom prst="rect">
            <a:avLst/>
          </a:prstGeom>
        </p:spPr>
      </p:pic>
      <p:pic>
        <p:nvPicPr>
          <p:cNvPr id="67" name="Grafik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48163" y="3886234"/>
            <a:ext cx="525258" cy="525258"/>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0299" y="1212655"/>
            <a:ext cx="792088" cy="578224"/>
          </a:xfrm>
          <a:prstGeom prst="rect">
            <a:avLst/>
          </a:prstGeom>
        </p:spPr>
      </p:pic>
      <p:pic>
        <p:nvPicPr>
          <p:cNvPr id="71" name="Grafik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0047" y="4746364"/>
            <a:ext cx="525258" cy="525258"/>
          </a:xfrm>
          <a:prstGeom prst="rect">
            <a:avLst/>
          </a:prstGeom>
        </p:spPr>
      </p:pic>
      <p:pic>
        <p:nvPicPr>
          <p:cNvPr id="72" name="Grafik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7104" y="2921712"/>
            <a:ext cx="525258" cy="525258"/>
          </a:xfrm>
          <a:prstGeom prst="rect">
            <a:avLst/>
          </a:prstGeom>
        </p:spPr>
      </p:pic>
      <p:pic>
        <p:nvPicPr>
          <p:cNvPr id="74" name="Grafik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26352" y="4177845"/>
            <a:ext cx="525258" cy="525258"/>
          </a:xfrm>
          <a:prstGeom prst="rect">
            <a:avLst/>
          </a:prstGeom>
        </p:spPr>
      </p:pic>
      <p:pic>
        <p:nvPicPr>
          <p:cNvPr id="75" name="Grafik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85053" y="5424022"/>
            <a:ext cx="525258" cy="525258"/>
          </a:xfrm>
          <a:prstGeom prst="rect">
            <a:avLst/>
          </a:prstGeom>
        </p:spPr>
      </p:pic>
      <p:sp>
        <p:nvSpPr>
          <p:cNvPr id="76" name="Inhaltsplatzhalter 19"/>
          <p:cNvSpPr>
            <a:spLocks noGrp="1"/>
          </p:cNvSpPr>
          <p:nvPr>
            <p:ph idx="1"/>
          </p:nvPr>
        </p:nvSpPr>
        <p:spPr>
          <a:xfrm>
            <a:off x="467544" y="1345679"/>
            <a:ext cx="5112568" cy="4583351"/>
          </a:xfrm>
        </p:spPr>
        <p:txBody>
          <a:bodyPr/>
          <a:lstStyle/>
          <a:p>
            <a:pPr lvl="0"/>
            <a:r>
              <a:rPr lang="de-DE" dirty="0" smtClean="0"/>
              <a:t>Die Kombination verschiedener Lokalisierungs-Technologien ermöglicht die nahtlose Ortung im Innen- und Außenbereich.</a:t>
            </a:r>
          </a:p>
          <a:p>
            <a:pPr lvl="0"/>
            <a:r>
              <a:rPr lang="de-DE" dirty="0" smtClean="0"/>
              <a:t>WLAN-basierte Lokalisierung (</a:t>
            </a:r>
            <a:r>
              <a:rPr lang="en-US" dirty="0" err="1" smtClean="0"/>
              <a:t>awiloc</a:t>
            </a:r>
            <a:r>
              <a:rPr lang="en-US" baseline="30000" dirty="0" smtClean="0"/>
              <a:t>®</a:t>
            </a:r>
            <a:r>
              <a:rPr lang="de-DE" dirty="0" smtClean="0"/>
              <a:t>) erfolgt über das Fingerprint-Verfahren, das sowohl in Gebäuden als auch im städtischen Bereich eingesetzt werden kann.</a:t>
            </a:r>
          </a:p>
          <a:p>
            <a:pPr lvl="0"/>
            <a:r>
              <a:rPr lang="de-DE" dirty="0" smtClean="0"/>
              <a:t>Die Integration mit satelliten-basierter Navigation (GNSS) ermöglicht die Lokalisierung in Gebieten mit geringer WLAN-Abdeckung.</a:t>
            </a:r>
          </a:p>
          <a:p>
            <a:pPr lvl="0"/>
            <a:r>
              <a:rPr lang="de-DE" dirty="0" smtClean="0"/>
              <a:t>Dort, wo beide Technologien verfügbar sind, führt eine Fusion zu einer Steigerung der Lokalisierungsgenauigkeit.</a:t>
            </a:r>
            <a:endParaRPr lang="de-DE" dirty="0"/>
          </a:p>
        </p:txBody>
      </p:sp>
    </p:spTree>
    <p:extLst>
      <p:ext uri="{BB962C8B-B14F-4D97-AF65-F5344CB8AC3E}">
        <p14:creationId xmlns:p14="http://schemas.microsoft.com/office/powerpoint/2010/main" val="4105577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984885"/>
          </a:xfrm>
        </p:spPr>
        <p:txBody>
          <a:bodyPr/>
          <a:lstStyle/>
          <a:p>
            <a:r>
              <a:rPr lang="en-US" dirty="0">
                <a:solidFill>
                  <a:srgbClr val="000000"/>
                </a:solidFill>
              </a:rPr>
              <a:t>Urbane </a:t>
            </a:r>
            <a:r>
              <a:rPr lang="en-US" dirty="0" err="1">
                <a:solidFill>
                  <a:srgbClr val="000000"/>
                </a:solidFill>
              </a:rPr>
              <a:t>Mobilität</a:t>
            </a:r>
            <a:r>
              <a:rPr lang="en-US" dirty="0">
                <a:solidFill>
                  <a:srgbClr val="000000"/>
                </a:solidFill>
              </a:rPr>
              <a:t> der </a:t>
            </a:r>
            <a:r>
              <a:rPr lang="en-US" dirty="0" err="1">
                <a:solidFill>
                  <a:srgbClr val="000000"/>
                </a:solidFill>
              </a:rPr>
              <a:t>Zukunft</a:t>
            </a:r>
            <a:r>
              <a:rPr lang="en-US" dirty="0">
                <a:solidFill>
                  <a:srgbClr val="000000"/>
                </a:solidFill>
              </a:rPr>
              <a:t/>
            </a:r>
            <a:br>
              <a:rPr lang="en-US" dirty="0">
                <a:solidFill>
                  <a:srgbClr val="000000"/>
                </a:solidFill>
              </a:rPr>
            </a:br>
            <a:r>
              <a:rPr lang="de-DE" sz="2000" dirty="0">
                <a:solidFill>
                  <a:srgbClr val="006E92"/>
                </a:solidFill>
                <a:ea typeface="Microsoft YaHei"/>
              </a:rPr>
              <a:t>…wird von Elektromobilität, gemeinschaftlicher Nutzung und Vernetzung/Automatisierung geprägt sein</a:t>
            </a:r>
            <a:endParaRPr lang="de-DE" dirty="0"/>
          </a:p>
        </p:txBody>
      </p:sp>
      <p:pic>
        <p:nvPicPr>
          <p:cNvPr id="4" name="Grafik 3"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83723" t="37799" r="4529" b="49195"/>
          <a:stretch/>
        </p:blipFill>
        <p:spPr>
          <a:xfrm>
            <a:off x="474663" y="1447799"/>
            <a:ext cx="8203924" cy="4419601"/>
          </a:xfrm>
          <a:prstGeom prst="rect">
            <a:avLst/>
          </a:prstGeom>
        </p:spPr>
      </p:pic>
      <p:sp>
        <p:nvSpPr>
          <p:cNvPr id="5" name="Rechteck 4"/>
          <p:cNvSpPr/>
          <p:nvPr/>
        </p:nvSpPr>
        <p:spPr bwMode="auto">
          <a:xfrm>
            <a:off x="247650" y="5438775"/>
            <a:ext cx="8601075" cy="428625"/>
          </a:xfrm>
          <a:prstGeom prst="rect">
            <a:avLst/>
          </a:prstGeom>
          <a:gradFill flip="none" rotWithShape="1">
            <a:gsLst>
              <a:gs pos="0">
                <a:schemeClr val="bg1"/>
              </a:gs>
              <a:gs pos="99000">
                <a:schemeClr val="bg1">
                  <a:alpha val="0"/>
                </a:schemeClr>
              </a:gs>
            </a:gsLst>
            <a:lin ang="16200000" scaled="1"/>
            <a:tileRect/>
          </a:gradFill>
          <a:ln>
            <a:noFill/>
          </a:ln>
          <a:effectLst/>
          <a:extLst/>
        </p:spPr>
        <p:txBody>
          <a:bodyPr vert="horz" wrap="square" lIns="0" tIns="0" rIns="0" bIns="0" numCol="1" rtlCol="0" anchor="t" anchorCtr="0" compatLnSpc="1">
            <a:prstTxWarp prst="textNoShape">
              <a:avLst/>
            </a:prstTxWarp>
          </a:bodyPr>
          <a:lstStyle/>
          <a:p>
            <a:pPr>
              <a:spcAft>
                <a:spcPct val="40000"/>
              </a:spcAft>
              <a:buFont typeface="Wingdings" pitchFamily="2" charset="2"/>
              <a:buNone/>
            </a:pPr>
            <a:endParaRPr lang="de-DE" smtClean="0">
              <a:solidFill>
                <a:srgbClr val="000000"/>
              </a:solidFill>
            </a:endParaRPr>
          </a:p>
        </p:txBody>
      </p:sp>
      <p:sp>
        <p:nvSpPr>
          <p:cNvPr id="6" name="Abgerundetes Rechteck 5"/>
          <p:cNvSpPr/>
          <p:nvPr/>
        </p:nvSpPr>
        <p:spPr>
          <a:xfrm>
            <a:off x="2146935" y="3733900"/>
            <a:ext cx="2261544" cy="1400003"/>
          </a:xfrm>
          <a:prstGeom prst="roundRect">
            <a:avLst/>
          </a:prstGeom>
          <a:solidFill>
            <a:srgbClr val="FFFFFF"/>
          </a:solidFill>
          <a:ln w="38100" cap="flat" cmpd="sng" algn="ctr">
            <a:solidFill>
              <a:srgbClr val="006384">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6384">
                    <a:lumMod val="60000"/>
                    <a:lumOff val="40000"/>
                  </a:srgbClr>
                </a:solidFill>
                <a:effectLst/>
                <a:uLnTx/>
                <a:uFillTx/>
                <a:latin typeface="Frutiger LT Com 55 Roman"/>
                <a:ea typeface="+mn-ea"/>
                <a:cs typeface="+mn-cs"/>
              </a:rPr>
              <a:t>Urbane Mobilität</a:t>
            </a:r>
          </a:p>
        </p:txBody>
      </p:sp>
      <p:sp>
        <p:nvSpPr>
          <p:cNvPr id="7" name="Abgerundetes Rechteck 6"/>
          <p:cNvSpPr/>
          <p:nvPr/>
        </p:nvSpPr>
        <p:spPr>
          <a:xfrm>
            <a:off x="2137994" y="1765691"/>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0000"/>
                </a:solidFill>
                <a:effectLst/>
                <a:uLnTx/>
                <a:uFillTx/>
                <a:latin typeface="Frutiger LT Com 55 Roman"/>
                <a:ea typeface="+mn-ea"/>
                <a:cs typeface="+mn-cs"/>
              </a:rPr>
              <a:t>Elektro-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0000"/>
                </a:solidFill>
                <a:effectLst/>
                <a:uLnTx/>
                <a:uFillTx/>
                <a:latin typeface="Frutiger LT Com 55 Roman"/>
                <a:ea typeface="+mn-ea"/>
                <a:cs typeface="+mn-cs"/>
              </a:rPr>
              <a:t>Mobilität</a:t>
            </a:r>
          </a:p>
        </p:txBody>
      </p:sp>
      <p:sp>
        <p:nvSpPr>
          <p:cNvPr id="8" name="Abgerundetes Rechteck 7"/>
          <p:cNvSpPr/>
          <p:nvPr/>
        </p:nvSpPr>
        <p:spPr>
          <a:xfrm>
            <a:off x="4720281" y="1784080"/>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0000"/>
                </a:solidFill>
                <a:effectLst/>
                <a:uLnTx/>
                <a:uFillTx/>
                <a:latin typeface="Frutiger LT Com 55 Roman"/>
                <a:ea typeface="+mn-ea"/>
                <a:cs typeface="+mn-cs"/>
              </a:rPr>
              <a:t>Gemeinschaft-</a:t>
            </a:r>
            <a:r>
              <a:rPr kumimoji="0" lang="de-DE" sz="1800" b="1" i="0" u="none" strike="noStrike" kern="0" cap="none" spc="0" normalizeH="0" baseline="0" noProof="0" dirty="0" err="1" smtClean="0">
                <a:ln>
                  <a:noFill/>
                </a:ln>
                <a:solidFill>
                  <a:srgbClr val="000000"/>
                </a:solidFill>
                <a:effectLst/>
                <a:uLnTx/>
                <a:uFillTx/>
                <a:latin typeface="Frutiger LT Com 55 Roman"/>
                <a:ea typeface="+mn-ea"/>
                <a:cs typeface="+mn-cs"/>
              </a:rPr>
              <a:t>liche</a:t>
            </a:r>
            <a:r>
              <a:rPr kumimoji="0" lang="de-DE" sz="1800" b="1" i="0" u="none" strike="noStrike" kern="0" cap="none" spc="0" normalizeH="0" baseline="0" noProof="0" dirty="0" smtClean="0">
                <a:ln>
                  <a:noFill/>
                </a:ln>
                <a:solidFill>
                  <a:srgbClr val="000000"/>
                </a:solidFill>
                <a:effectLst/>
                <a:uLnTx/>
                <a:uFillTx/>
                <a:latin typeface="Frutiger LT Com 55 Roman"/>
                <a:ea typeface="+mn-ea"/>
                <a:cs typeface="+mn-cs"/>
              </a:rPr>
              <a:t> Nutzung</a:t>
            </a:r>
          </a:p>
        </p:txBody>
      </p:sp>
      <p:sp>
        <p:nvSpPr>
          <p:cNvPr id="9" name="Abgerundetes Rechteck 8"/>
          <p:cNvSpPr/>
          <p:nvPr/>
        </p:nvSpPr>
        <p:spPr>
          <a:xfrm>
            <a:off x="4739992" y="3745991"/>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1600" b="1" kern="0" dirty="0" smtClean="0">
                <a:solidFill>
                  <a:srgbClr val="000000"/>
                </a:solidFill>
                <a:latin typeface="Frutiger LT Com 55 Roman"/>
                <a:cs typeface="+mn-cs"/>
              </a:rPr>
              <a:t>Vernetzung/ Automatisierung</a:t>
            </a:r>
            <a:endParaRPr kumimoji="0" lang="de-DE" sz="1600" b="1" i="0" u="none" strike="noStrike" kern="0" cap="none" spc="0" normalizeH="0" baseline="0" noProof="0" dirty="0" smtClean="0">
              <a:ln>
                <a:noFill/>
              </a:ln>
              <a:solidFill>
                <a:srgbClr val="000000"/>
              </a:solidFill>
              <a:effectLst/>
              <a:uLnTx/>
              <a:uFillTx/>
              <a:latin typeface="Frutiger LT Com 55 Roman"/>
              <a:ea typeface="+mn-ea"/>
              <a:cs typeface="+mn-cs"/>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165" y="3091498"/>
            <a:ext cx="2476500" cy="72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947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738664"/>
          </a:xfrm>
        </p:spPr>
        <p:txBody>
          <a:bodyPr/>
          <a:lstStyle/>
          <a:p>
            <a:pPr lvl="0"/>
            <a:r>
              <a:rPr lang="de-DE" dirty="0"/>
              <a:t>On Board Unit für gemeinschaftlich genutzte Fahrzeuge</a:t>
            </a:r>
            <a:br>
              <a:rPr lang="de-DE" dirty="0"/>
            </a:br>
            <a:r>
              <a:rPr lang="de-DE" dirty="0"/>
              <a:t>Ortungsdienst </a:t>
            </a:r>
            <a:r>
              <a:rPr lang="de-DE" dirty="0" smtClean="0"/>
              <a:t>für Elektro-Fahrzeuge und Mobilgeräte</a:t>
            </a:r>
            <a:endParaRPr lang="de-DE" dirty="0"/>
          </a:p>
        </p:txBody>
      </p:sp>
      <p:sp>
        <p:nvSpPr>
          <p:cNvPr id="23" name="Inhaltsplatzhalter 19"/>
          <p:cNvSpPr>
            <a:spLocks noGrp="1"/>
          </p:cNvSpPr>
          <p:nvPr>
            <p:ph idx="1"/>
          </p:nvPr>
        </p:nvSpPr>
        <p:spPr>
          <a:xfrm>
            <a:off x="467544" y="1340768"/>
            <a:ext cx="5473427" cy="4536604"/>
          </a:xfrm>
        </p:spPr>
        <p:txBody>
          <a:bodyPr/>
          <a:lstStyle/>
          <a:p>
            <a:r>
              <a:rPr lang="de-DE" dirty="0"/>
              <a:t>Nahtlose Ortung ist ein integraler Bestandteil eines Systems zur </a:t>
            </a:r>
            <a:r>
              <a:rPr lang="de-DE" dirty="0" smtClean="0"/>
              <a:t>gemeinschaftlichen </a:t>
            </a:r>
            <a:r>
              <a:rPr lang="de-DE" dirty="0"/>
              <a:t>Nutzung von </a:t>
            </a:r>
            <a:r>
              <a:rPr lang="de-DE" dirty="0" smtClean="0"/>
              <a:t>Elektro-Fahrzeugen.</a:t>
            </a:r>
          </a:p>
          <a:p>
            <a:r>
              <a:rPr lang="de-DE" dirty="0" smtClean="0"/>
              <a:t>Auch in Parkhäusern oder Gebäuden muss die Lokalisierung von Nutzern und Fahrzeugen möglich sein.</a:t>
            </a:r>
          </a:p>
          <a:p>
            <a:r>
              <a:rPr lang="de-DE" dirty="0" smtClean="0"/>
              <a:t>Der Ortungsdienst im Elektro-Fahrzeug läuft auf der Hardware-Plattform </a:t>
            </a:r>
            <a:r>
              <a:rPr lang="de-DE" dirty="0" err="1" smtClean="0"/>
              <a:t>miniLOK</a:t>
            </a:r>
            <a:r>
              <a:rPr lang="de-DE" dirty="0" smtClean="0"/>
              <a:t>,</a:t>
            </a:r>
            <a:br>
              <a:rPr lang="de-DE" dirty="0" smtClean="0"/>
            </a:br>
            <a:r>
              <a:rPr lang="de-DE" dirty="0" smtClean="0"/>
              <a:t>die speziell für die Entwicklung von </a:t>
            </a:r>
            <a:br>
              <a:rPr lang="de-DE" dirty="0" smtClean="0"/>
            </a:br>
            <a:r>
              <a:rPr lang="de-DE" dirty="0" smtClean="0"/>
              <a:t>Lokalisierungs-Technologien</a:t>
            </a:r>
            <a:br>
              <a:rPr lang="de-DE" dirty="0" smtClean="0"/>
            </a:br>
            <a:r>
              <a:rPr lang="de-DE" dirty="0" smtClean="0"/>
              <a:t>entworfen wurde.</a:t>
            </a:r>
          </a:p>
          <a:p>
            <a:r>
              <a:rPr lang="de-DE" dirty="0" smtClean="0"/>
              <a:t>Derselbe Ortungsdienst läuft auch</a:t>
            </a:r>
            <a:br>
              <a:rPr lang="de-DE" dirty="0" smtClean="0"/>
            </a:br>
            <a:r>
              <a:rPr lang="de-DE" dirty="0" smtClean="0"/>
              <a:t>auf dem Smartphone und nutzt alle</a:t>
            </a:r>
            <a:br>
              <a:rPr lang="de-DE" dirty="0" smtClean="0"/>
            </a:br>
            <a:r>
              <a:rPr lang="de-DE" dirty="0" smtClean="0"/>
              <a:t>Lokalisierungs-Technologien, die dort zur Verfügung stehen.</a:t>
            </a:r>
          </a:p>
          <a:p>
            <a:endParaRPr lang="de-DE" dirty="0" smtClean="0"/>
          </a:p>
          <a:p>
            <a:endParaRPr lang="de-DE" dirty="0" smtClean="0"/>
          </a:p>
          <a:p>
            <a:endParaRPr lang="de-DE" dirty="0" smtClean="0"/>
          </a:p>
          <a:p>
            <a:endParaRPr lang="de-DE" dirty="0" smtClean="0"/>
          </a:p>
          <a:p>
            <a:endParaRPr lang="de-DE" dirty="0">
              <a:solidFill>
                <a:srgbClr val="FF0000"/>
              </a:solidFill>
            </a:endParaRPr>
          </a:p>
          <a:p>
            <a:endParaRPr lang="de-DE" dirty="0" smtClean="0">
              <a:solidFill>
                <a:srgbClr val="FF0000"/>
              </a:solidFill>
            </a:endParaRPr>
          </a:p>
          <a:p>
            <a:pPr marL="1695450"/>
            <a:endParaRPr lang="de-DE" dirty="0">
              <a:solidFill>
                <a:srgbClr val="FF0000"/>
              </a:solidFill>
            </a:endParaRPr>
          </a:p>
          <a:p>
            <a:pPr lvl="0"/>
            <a:endParaRPr lang="de-DE" dirty="0"/>
          </a:p>
        </p:txBody>
      </p:sp>
      <p:pic>
        <p:nvPicPr>
          <p:cNvPr id="27" name="Picture 4" descr="htc-hero"/>
          <p:cNvPicPr>
            <a:picLocks noChangeAspect="1" noChangeArrowheads="1"/>
          </p:cNvPicPr>
          <p:nvPr/>
        </p:nvPicPr>
        <p:blipFill>
          <a:blip r:embed="rId3" cstate="print"/>
          <a:srcRect/>
          <a:stretch>
            <a:fillRect/>
          </a:stretch>
        </p:blipFill>
        <p:spPr bwMode="auto">
          <a:xfrm>
            <a:off x="7720833" y="3513808"/>
            <a:ext cx="1173799" cy="1621866"/>
          </a:xfrm>
          <a:prstGeom prst="rect">
            <a:avLst/>
          </a:prstGeom>
          <a:noFill/>
          <a:ln w="9525">
            <a:noFill/>
            <a:miter lim="800000"/>
            <a:headEnd/>
            <a:tailEnd/>
          </a:ln>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289" y="3786439"/>
            <a:ext cx="2662544" cy="1500281"/>
          </a:xfrm>
          <a:prstGeom prst="rect">
            <a:avLst/>
          </a:prstGeom>
          <a:effectLst/>
        </p:spPr>
      </p:pic>
      <p:pic>
        <p:nvPicPr>
          <p:cNvPr id="11" name="Grafik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4245" y="3356992"/>
            <a:ext cx="2028832" cy="1410403"/>
          </a:xfrm>
          <a:prstGeom prst="rect">
            <a:avLst/>
          </a:prstGeom>
        </p:spPr>
      </p:pic>
      <p:graphicFrame>
        <p:nvGraphicFramePr>
          <p:cNvPr id="8" name="Diagramm 7"/>
          <p:cNvGraphicFramePr/>
          <p:nvPr>
            <p:extLst>
              <p:ext uri="{D42A27DB-BD31-4B8C-83A1-F6EECF244321}">
                <p14:modId xmlns:p14="http://schemas.microsoft.com/office/powerpoint/2010/main" val="2989902275"/>
              </p:ext>
            </p:extLst>
          </p:nvPr>
        </p:nvGraphicFramePr>
        <p:xfrm>
          <a:off x="5434245" y="1412776"/>
          <a:ext cx="3587602" cy="24614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492845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369332"/>
          </a:xfrm>
        </p:spPr>
        <p:txBody>
          <a:bodyPr/>
          <a:lstStyle/>
          <a:p>
            <a:r>
              <a:rPr lang="de-DE" dirty="0"/>
              <a:t>Ladeinfrastruktur für eine gemeinschaftliche Mobilität</a:t>
            </a:r>
          </a:p>
        </p:txBody>
      </p:sp>
      <p:sp>
        <p:nvSpPr>
          <p:cNvPr id="3" name="Inhaltsplatzhalter 2"/>
          <p:cNvSpPr>
            <a:spLocks noGrp="1"/>
          </p:cNvSpPr>
          <p:nvPr>
            <p:ph idx="1"/>
          </p:nvPr>
        </p:nvSpPr>
        <p:spPr/>
        <p:txBody>
          <a:bodyPr/>
          <a:lstStyle/>
          <a:p>
            <a:endParaRPr lang="de-DE"/>
          </a:p>
        </p:txBody>
      </p:sp>
    </p:spTree>
    <p:extLst>
      <p:ext uri="{BB962C8B-B14F-4D97-AF65-F5344CB8AC3E}">
        <p14:creationId xmlns:p14="http://schemas.microsoft.com/office/powerpoint/2010/main" val="33494219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a:xfrm>
            <a:off x="466725" y="334800"/>
            <a:ext cx="8208000" cy="677108"/>
          </a:xfrm>
        </p:spPr>
        <p:txBody>
          <a:bodyPr/>
          <a:lstStyle/>
          <a:p>
            <a:r>
              <a:rPr lang="de-DE" dirty="0"/>
              <a:t>Ladeinfrastruktur für eine gemeinschaftliche Mobilität</a:t>
            </a:r>
            <a:br>
              <a:rPr lang="de-DE" dirty="0"/>
            </a:br>
            <a:r>
              <a:rPr lang="de-DE" altLang="de-DE" sz="2000" dirty="0" smtClean="0">
                <a:solidFill>
                  <a:srgbClr val="179C7D"/>
                </a:solidFill>
              </a:rPr>
              <a:t>Kombiniertes </a:t>
            </a:r>
            <a:r>
              <a:rPr lang="de-DE" altLang="de-DE" sz="2000" dirty="0" err="1" smtClean="0">
                <a:solidFill>
                  <a:srgbClr val="179C7D"/>
                </a:solidFill>
              </a:rPr>
              <a:t>konduktives</a:t>
            </a:r>
            <a:r>
              <a:rPr lang="de-DE" altLang="de-DE" sz="2000" dirty="0" smtClean="0">
                <a:solidFill>
                  <a:srgbClr val="179C7D"/>
                </a:solidFill>
              </a:rPr>
              <a:t> und induktives Ladesystem</a:t>
            </a:r>
          </a:p>
        </p:txBody>
      </p:sp>
      <p:sp>
        <p:nvSpPr>
          <p:cNvPr id="5124" name="Inhaltsplatzhalter 2"/>
          <p:cNvSpPr>
            <a:spLocks noGrp="1"/>
          </p:cNvSpPr>
          <p:nvPr>
            <p:ph idx="1"/>
          </p:nvPr>
        </p:nvSpPr>
        <p:spPr/>
        <p:txBody>
          <a:bodyPr/>
          <a:lstStyle/>
          <a:p>
            <a:pPr marL="0" lvl="1" indent="0">
              <a:lnSpc>
                <a:spcPts val="3000"/>
              </a:lnSpc>
              <a:spcAft>
                <a:spcPts val="0"/>
              </a:spcAft>
              <a:buFont typeface="Wingdings" pitchFamily="2" charset="2"/>
              <a:buNone/>
              <a:defRPr/>
            </a:pPr>
            <a:r>
              <a:rPr lang="de-DE" altLang="de-DE" dirty="0" smtClean="0"/>
              <a:t>Kombination der Vorteile beider Systeme</a:t>
            </a:r>
          </a:p>
          <a:p>
            <a:pPr marL="0" lvl="1" indent="0">
              <a:lnSpc>
                <a:spcPts val="3000"/>
              </a:lnSpc>
              <a:spcAft>
                <a:spcPts val="0"/>
              </a:spcAft>
              <a:buFont typeface="Wingdings" pitchFamily="2" charset="2"/>
              <a:buNone/>
              <a:defRPr/>
            </a:pPr>
            <a:r>
              <a:rPr lang="de-DE" altLang="de-DE" sz="1600" b="1" dirty="0" smtClean="0"/>
              <a:t>Induktiv</a:t>
            </a:r>
          </a:p>
          <a:p>
            <a:pPr marL="342900" lvl="1" indent="-342900">
              <a:lnSpc>
                <a:spcPts val="3000"/>
              </a:lnSpc>
              <a:spcAft>
                <a:spcPts val="0"/>
              </a:spcAft>
              <a:defRPr/>
            </a:pPr>
            <a:r>
              <a:rPr lang="de-DE" altLang="de-DE" sz="1600" dirty="0" smtClean="0"/>
              <a:t>Hoher Komfort für Nutzer</a:t>
            </a:r>
          </a:p>
          <a:p>
            <a:pPr marL="342900" lvl="1" indent="-342900">
              <a:lnSpc>
                <a:spcPts val="3000"/>
              </a:lnSpc>
              <a:spcAft>
                <a:spcPts val="0"/>
              </a:spcAft>
              <a:defRPr/>
            </a:pPr>
            <a:r>
              <a:rPr lang="de-DE" altLang="de-DE" sz="1600" dirty="0" smtClean="0"/>
              <a:t>Kein umständliches Handtieren mit dem Ladekabel</a:t>
            </a:r>
          </a:p>
          <a:p>
            <a:pPr marL="342900" lvl="1" indent="-342900">
              <a:lnSpc>
                <a:spcPts val="3000"/>
              </a:lnSpc>
              <a:spcAft>
                <a:spcPts val="0"/>
              </a:spcAft>
              <a:defRPr/>
            </a:pPr>
            <a:r>
              <a:rPr lang="de-DE" altLang="de-DE" sz="1600" dirty="0" smtClean="0"/>
              <a:t>Autonomes Laden möglich</a:t>
            </a:r>
          </a:p>
          <a:p>
            <a:pPr marL="342900" lvl="1" indent="-342900">
              <a:lnSpc>
                <a:spcPts val="3000"/>
              </a:lnSpc>
              <a:spcAft>
                <a:spcPts val="0"/>
              </a:spcAft>
              <a:defRPr/>
            </a:pPr>
            <a:r>
              <a:rPr lang="de-DE" altLang="de-DE" sz="1600" dirty="0" smtClean="0"/>
              <a:t>Keine sichtbare Ladeinfrastruktur - gute Integration ins Stadtbild</a:t>
            </a:r>
          </a:p>
          <a:p>
            <a:pPr marL="342900" lvl="1" indent="-342900">
              <a:lnSpc>
                <a:spcPts val="3000"/>
              </a:lnSpc>
              <a:spcAft>
                <a:spcPts val="0"/>
              </a:spcAft>
              <a:defRPr/>
            </a:pPr>
            <a:r>
              <a:rPr lang="de-DE" altLang="de-DE" sz="1600" dirty="0" smtClean="0"/>
              <a:t>Vandalismus sicher</a:t>
            </a:r>
            <a:endParaRPr lang="de-DE" altLang="de-DE" sz="1600" b="1" dirty="0" smtClean="0"/>
          </a:p>
          <a:p>
            <a:pPr marL="0" lvl="1" indent="0">
              <a:lnSpc>
                <a:spcPts val="3000"/>
              </a:lnSpc>
              <a:spcAft>
                <a:spcPts val="0"/>
              </a:spcAft>
              <a:buFont typeface="Wingdings" pitchFamily="2" charset="2"/>
              <a:buNone/>
              <a:defRPr/>
            </a:pPr>
            <a:r>
              <a:rPr lang="de-DE" altLang="de-DE" sz="1600" b="1" dirty="0" err="1" smtClean="0"/>
              <a:t>Konduktiv</a:t>
            </a:r>
            <a:endParaRPr lang="de-DE" altLang="de-DE" sz="1600" b="1" dirty="0" smtClean="0"/>
          </a:p>
          <a:p>
            <a:pPr marL="342900" lvl="1" indent="-342900">
              <a:lnSpc>
                <a:spcPts val="3000"/>
              </a:lnSpc>
              <a:spcAft>
                <a:spcPts val="0"/>
              </a:spcAft>
              <a:defRPr/>
            </a:pPr>
            <a:r>
              <a:rPr lang="de-DE" altLang="de-DE" sz="1600" dirty="0"/>
              <a:t>Hoher Wirkungsgrad</a:t>
            </a:r>
          </a:p>
          <a:p>
            <a:pPr marL="342900" lvl="1" indent="-342900">
              <a:lnSpc>
                <a:spcPts val="3000"/>
              </a:lnSpc>
              <a:spcAft>
                <a:spcPts val="0"/>
              </a:spcAft>
              <a:defRPr/>
            </a:pPr>
            <a:r>
              <a:rPr lang="de-DE" altLang="de-DE" sz="1600" dirty="0" smtClean="0"/>
              <a:t>Weit verbreitete Ladeinfrastruktur („Mode 3“-Ladung; „Typ 2“-Stecker; 22kW)</a:t>
            </a:r>
          </a:p>
          <a:p>
            <a:pPr marL="342900" lvl="1" indent="-342900">
              <a:lnSpc>
                <a:spcPts val="3000"/>
              </a:lnSpc>
              <a:spcAft>
                <a:spcPts val="0"/>
              </a:spcAft>
              <a:defRPr/>
            </a:pPr>
            <a:r>
              <a:rPr lang="de-DE" altLang="de-DE" sz="1600" dirty="0" smtClean="0"/>
              <a:t>(Abwärts-)Kompatibel zu Schuko-Ladung (1-phasig; 3,5 kW)</a:t>
            </a:r>
          </a:p>
        </p:txBody>
      </p:sp>
      <p:pic>
        <p:nvPicPr>
          <p:cNvPr id="2" name="Picture 8" descr="D:\ISE_Team_Backer\Veröffentlichungen\13-03-06_Messetafel_Staffelstein2013\Ladespule_IMG_204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1844824"/>
            <a:ext cx="1693645" cy="173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34530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4275261"/>
            <a:ext cx="4054218" cy="16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Grafik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0375" y="4127500"/>
            <a:ext cx="1131888"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Gerade Verbindung 4"/>
          <p:cNvCxnSpPr/>
          <p:nvPr/>
        </p:nvCxnSpPr>
        <p:spPr>
          <a:xfrm>
            <a:off x="4510088" y="1795463"/>
            <a:ext cx="1587" cy="4070350"/>
          </a:xfrm>
          <a:prstGeom prst="line">
            <a:avLst/>
          </a:prstGeom>
          <a:ln w="762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221" name="Titel 1"/>
          <p:cNvSpPr>
            <a:spLocks noGrp="1"/>
          </p:cNvSpPr>
          <p:nvPr>
            <p:ph type="title"/>
          </p:nvPr>
        </p:nvSpPr>
        <p:spPr>
          <a:xfrm>
            <a:off x="466725" y="334800"/>
            <a:ext cx="8208000" cy="677108"/>
          </a:xfrm>
        </p:spPr>
        <p:txBody>
          <a:bodyPr/>
          <a:lstStyle/>
          <a:p>
            <a:r>
              <a:rPr lang="de-DE" dirty="0"/>
              <a:t>Ladeinfrastruktur für eine gemeinschaftliche Mobilität</a:t>
            </a:r>
            <a:r>
              <a:rPr lang="de-DE" altLang="de-DE" dirty="0" smtClean="0"/>
              <a:t/>
            </a:r>
            <a:br>
              <a:rPr lang="de-DE" altLang="de-DE" dirty="0" smtClean="0"/>
            </a:br>
            <a:r>
              <a:rPr lang="de-DE" altLang="de-DE" sz="2000" dirty="0" smtClean="0">
                <a:solidFill>
                  <a:srgbClr val="179C7D"/>
                </a:solidFill>
              </a:rPr>
              <a:t>Leistungselektronik</a:t>
            </a:r>
            <a:endParaRPr lang="de-DE" altLang="de-DE" dirty="0" smtClean="0"/>
          </a:p>
        </p:txBody>
      </p:sp>
      <p:pic>
        <p:nvPicPr>
          <p:cNvPr id="92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 y="2971800"/>
            <a:ext cx="1074738"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4600" y="2971800"/>
            <a:ext cx="1019175"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4" name="Textfeld 34"/>
          <p:cNvSpPr txBox="1">
            <a:spLocks noChangeArrowheads="1"/>
          </p:cNvSpPr>
          <p:nvPr/>
        </p:nvSpPr>
        <p:spPr bwMode="auto">
          <a:xfrm>
            <a:off x="428625" y="2211388"/>
            <a:ext cx="106521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algn="ctr" eaLnBrk="1" hangingPunct="1">
              <a:spcAft>
                <a:spcPct val="0"/>
              </a:spcAft>
              <a:buClrTx/>
              <a:buFontTx/>
              <a:buNone/>
            </a:pPr>
            <a:r>
              <a:rPr lang="de-DE" altLang="de-DE" sz="1400">
                <a:solidFill>
                  <a:srgbClr val="179C7D"/>
                </a:solidFill>
              </a:rPr>
              <a:t>AC 50 Hz</a:t>
            </a:r>
          </a:p>
          <a:p>
            <a:pPr algn="ctr" eaLnBrk="1" hangingPunct="1">
              <a:spcAft>
                <a:spcPct val="0"/>
              </a:spcAft>
              <a:buClrTx/>
              <a:buFontTx/>
              <a:buNone/>
            </a:pPr>
            <a:r>
              <a:rPr lang="de-DE" altLang="de-DE" sz="1400">
                <a:solidFill>
                  <a:srgbClr val="179C7D"/>
                </a:solidFill>
              </a:rPr>
              <a:t>1~/3~</a:t>
            </a:r>
          </a:p>
          <a:p>
            <a:pPr algn="ctr" eaLnBrk="1" hangingPunct="1">
              <a:spcAft>
                <a:spcPct val="0"/>
              </a:spcAft>
              <a:buClrTx/>
              <a:buFontTx/>
              <a:buNone/>
            </a:pPr>
            <a:r>
              <a:rPr lang="de-DE" altLang="de-DE" sz="1400">
                <a:solidFill>
                  <a:srgbClr val="179C7D"/>
                </a:solidFill>
              </a:rPr>
              <a:t>230/400 V</a:t>
            </a:r>
          </a:p>
        </p:txBody>
      </p:sp>
      <p:sp>
        <p:nvSpPr>
          <p:cNvPr id="9225" name="Textfeld 35"/>
          <p:cNvSpPr txBox="1">
            <a:spLocks noChangeArrowheads="1"/>
          </p:cNvSpPr>
          <p:nvPr/>
        </p:nvSpPr>
        <p:spPr bwMode="auto">
          <a:xfrm>
            <a:off x="7569200" y="2297113"/>
            <a:ext cx="11144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algn="ctr" eaLnBrk="1" hangingPunct="1">
              <a:spcAft>
                <a:spcPct val="0"/>
              </a:spcAft>
              <a:buClrTx/>
              <a:buFontTx/>
              <a:buNone/>
            </a:pPr>
            <a:r>
              <a:rPr lang="de-DE" altLang="de-DE" sz="1400">
                <a:solidFill>
                  <a:srgbClr val="179C7D"/>
                </a:solidFill>
              </a:rPr>
              <a:t>DC </a:t>
            </a:r>
          </a:p>
          <a:p>
            <a:pPr algn="ctr" eaLnBrk="1" hangingPunct="1">
              <a:spcAft>
                <a:spcPct val="0"/>
              </a:spcAft>
              <a:buClrTx/>
              <a:buFontTx/>
              <a:buNone/>
            </a:pPr>
            <a:r>
              <a:rPr lang="de-DE" altLang="de-DE" sz="1400">
                <a:solidFill>
                  <a:srgbClr val="179C7D"/>
                </a:solidFill>
              </a:rPr>
              <a:t>300-450V</a:t>
            </a:r>
          </a:p>
        </p:txBody>
      </p:sp>
      <p:sp>
        <p:nvSpPr>
          <p:cNvPr id="9226" name="Textfeld 9"/>
          <p:cNvSpPr txBox="1">
            <a:spLocks noChangeArrowheads="1"/>
          </p:cNvSpPr>
          <p:nvPr/>
        </p:nvSpPr>
        <p:spPr bwMode="auto">
          <a:xfrm>
            <a:off x="612775" y="16113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en-US" altLang="de-DE" sz="1800"/>
              <a:t>Ladeinfrastruktur</a:t>
            </a:r>
          </a:p>
        </p:txBody>
      </p:sp>
      <p:sp>
        <p:nvSpPr>
          <p:cNvPr id="9227" name="Textfeld 37"/>
          <p:cNvSpPr txBox="1">
            <a:spLocks noChangeArrowheads="1"/>
          </p:cNvSpPr>
          <p:nvPr/>
        </p:nvSpPr>
        <p:spPr bwMode="auto">
          <a:xfrm>
            <a:off x="6450013" y="1611313"/>
            <a:ext cx="1928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en-US" altLang="de-DE" sz="1800"/>
              <a:t>Elektorfahrzeug</a:t>
            </a:r>
          </a:p>
        </p:txBody>
      </p:sp>
      <p:grpSp>
        <p:nvGrpSpPr>
          <p:cNvPr id="17" name="Gruppieren 16"/>
          <p:cNvGrpSpPr>
            <a:grpSpLocks/>
          </p:cNvGrpSpPr>
          <p:nvPr/>
        </p:nvGrpSpPr>
        <p:grpSpPr bwMode="auto">
          <a:xfrm>
            <a:off x="1638300" y="3429000"/>
            <a:ext cx="5788025" cy="814387"/>
            <a:chOff x="1638178" y="4011207"/>
            <a:chExt cx="5787362" cy="815202"/>
          </a:xfrm>
        </p:grpSpPr>
        <p:sp>
          <p:nvSpPr>
            <p:cNvPr id="31" name="Abgerundetes Rechteck 30"/>
            <p:cNvSpPr/>
            <p:nvPr/>
          </p:nvSpPr>
          <p:spPr bwMode="auto">
            <a:xfrm>
              <a:off x="1638178" y="4054112"/>
              <a:ext cx="5787362" cy="769119"/>
            </a:xfrm>
            <a:prstGeom prst="roundRect">
              <a:avLst/>
            </a:prstGeom>
            <a:solidFill>
              <a:schemeClr val="accent2">
                <a:lumMod val="40000"/>
                <a:lumOff val="60000"/>
              </a:schemeClr>
            </a:solidFill>
            <a:ln w="12700" cap="flat" cmpd="sng" algn="ctr">
              <a:noFill/>
              <a:prstDash val="solid"/>
              <a:round/>
              <a:headEnd type="none" w="sm" len="sm"/>
              <a:tailEnd type="triangle" w="sm" len="sm"/>
            </a:ln>
            <a:effectLst/>
            <a:extLst/>
          </p:spPr>
          <p:txBody>
            <a:bodyPr lIns="90000" tIns="46800" rIns="90000" bIns="46800"/>
            <a:lstStyle/>
            <a:p>
              <a:pPr algn="r" defTabSz="757238" eaLnBrk="0" hangingPunct="0">
                <a:defRPr/>
              </a:pPr>
              <a:endParaRPr lang="de-DE" sz="1500">
                <a:latin typeface="Frutiger 55 Roman" pitchFamily="34" charset="0"/>
                <a:ea typeface="+mn-ea"/>
              </a:endParaRPr>
            </a:p>
          </p:txBody>
        </p:sp>
        <p:pic>
          <p:nvPicPr>
            <p:cNvPr id="923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4538" y="4106409"/>
              <a:ext cx="688913"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3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8250" y="4069989"/>
              <a:ext cx="716905"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3451" y="4093455"/>
              <a:ext cx="716453"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1"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1797" y="4069989"/>
              <a:ext cx="716453"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2"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4724" y="4128831"/>
              <a:ext cx="360541" cy="6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4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4056" y="4108089"/>
              <a:ext cx="360541" cy="6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44" name="Textfeld 40"/>
            <p:cNvSpPr txBox="1">
              <a:spLocks noChangeArrowheads="1"/>
            </p:cNvSpPr>
            <p:nvPr/>
          </p:nvSpPr>
          <p:spPr bwMode="auto">
            <a:xfrm>
              <a:off x="3935264" y="4011207"/>
              <a:ext cx="1220066" cy="30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de-DE" altLang="de-DE" sz="1400"/>
                <a:t>HF Inductive</a:t>
              </a:r>
            </a:p>
          </p:txBody>
        </p:sp>
        <p:grpSp>
          <p:nvGrpSpPr>
            <p:cNvPr id="9245" name="Gruppieren 12"/>
            <p:cNvGrpSpPr>
              <a:grpSpLocks/>
            </p:cNvGrpSpPr>
            <p:nvPr/>
          </p:nvGrpSpPr>
          <p:grpSpPr bwMode="auto">
            <a:xfrm>
              <a:off x="3902528" y="4252548"/>
              <a:ext cx="1235810" cy="540000"/>
              <a:chOff x="3962804" y="4259691"/>
              <a:chExt cx="1235810" cy="540000"/>
            </a:xfrm>
          </p:grpSpPr>
          <p:sp>
            <p:nvSpPr>
              <p:cNvPr id="12" name="Rechteck 11"/>
              <p:cNvSpPr/>
              <p:nvPr/>
            </p:nvSpPr>
            <p:spPr>
              <a:xfrm>
                <a:off x="3963558" y="4259891"/>
                <a:ext cx="1217472" cy="53075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800"/>
              </a:p>
            </p:txBody>
          </p:sp>
          <p:pic>
            <p:nvPicPr>
              <p:cNvPr id="9247"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2804" y="4259691"/>
                <a:ext cx="1235810"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4" name="Gruppieren 13"/>
          <p:cNvGrpSpPr>
            <a:grpSpLocks/>
          </p:cNvGrpSpPr>
          <p:nvPr/>
        </p:nvGrpSpPr>
        <p:grpSpPr bwMode="auto">
          <a:xfrm>
            <a:off x="1625600" y="2515047"/>
            <a:ext cx="5786438" cy="769937"/>
            <a:chOff x="1624979" y="2201751"/>
            <a:chExt cx="5787362" cy="770352"/>
          </a:xfrm>
        </p:grpSpPr>
        <p:sp>
          <p:nvSpPr>
            <p:cNvPr id="30" name="Abgerundetes Rechteck 29"/>
            <p:cNvSpPr/>
            <p:nvPr/>
          </p:nvSpPr>
          <p:spPr bwMode="auto">
            <a:xfrm>
              <a:off x="1624979" y="2201751"/>
              <a:ext cx="5787362" cy="770352"/>
            </a:xfrm>
            <a:prstGeom prst="roundRect">
              <a:avLst/>
            </a:prstGeom>
            <a:solidFill>
              <a:schemeClr val="tx2">
                <a:lumMod val="60000"/>
                <a:lumOff val="40000"/>
              </a:schemeClr>
            </a:solidFill>
            <a:ln w="12700" cap="flat" cmpd="sng" algn="ctr">
              <a:noFill/>
              <a:prstDash val="solid"/>
              <a:round/>
              <a:headEnd type="none" w="sm" len="sm"/>
              <a:tailEnd type="triangle" w="sm" len="sm"/>
            </a:ln>
            <a:effectLst/>
            <a:extLst/>
          </p:spPr>
          <p:txBody>
            <a:bodyPr lIns="90000" tIns="46800" rIns="90000" bIns="46800"/>
            <a:lstStyle/>
            <a:p>
              <a:pPr algn="r" defTabSz="757238" eaLnBrk="0" hangingPunct="0">
                <a:defRPr/>
              </a:pPr>
              <a:endParaRPr lang="de-DE" sz="1500">
                <a:latin typeface="Frutiger 55 Roman" pitchFamily="34" charset="0"/>
                <a:ea typeface="+mn-ea"/>
              </a:endParaRPr>
            </a:p>
          </p:txBody>
        </p:sp>
        <p:pic>
          <p:nvPicPr>
            <p:cNvPr id="923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8671" y="2244480"/>
              <a:ext cx="688913"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5" name="Textfeld 10"/>
            <p:cNvSpPr txBox="1">
              <a:spLocks noChangeArrowheads="1"/>
            </p:cNvSpPr>
            <p:nvPr/>
          </p:nvSpPr>
          <p:spPr bwMode="auto">
            <a:xfrm>
              <a:off x="4254056" y="2402261"/>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de-DE" altLang="de-DE" sz="1800"/>
                <a:t>AC</a:t>
              </a:r>
            </a:p>
          </p:txBody>
        </p:sp>
        <p:pic>
          <p:nvPicPr>
            <p:cNvPr id="923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7584" y="2229272"/>
              <a:ext cx="716905"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231" name="Textfeld 5"/>
          <p:cNvSpPr txBox="1">
            <a:spLocks noChangeArrowheads="1"/>
          </p:cNvSpPr>
          <p:nvPr/>
        </p:nvSpPr>
        <p:spPr bwMode="auto">
          <a:xfrm>
            <a:off x="323528" y="5857875"/>
            <a:ext cx="20304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de-DE" altLang="de-DE" sz="800" dirty="0"/>
              <a:t>Quelle: Ladestation am Fraunhofer ISE</a:t>
            </a:r>
          </a:p>
        </p:txBody>
      </p:sp>
    </p:spTree>
    <p:extLst>
      <p:ext uri="{BB962C8B-B14F-4D97-AF65-F5344CB8AC3E}">
        <p14:creationId xmlns:p14="http://schemas.microsoft.com/office/powerpoint/2010/main" val="209624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 calcmode="lin" valueType="num">
                                      <p:cBhvr>
                                        <p:cTn id="17" dur="1000" fill="hold"/>
                                        <p:tgtEl>
                                          <p:spTgt spid="17"/>
                                        </p:tgtEl>
                                        <p:attrNameLst>
                                          <p:attrName>style.rotation</p:attrName>
                                        </p:attrNameLst>
                                      </p:cBhvr>
                                      <p:tavLst>
                                        <p:tav tm="0">
                                          <p:val>
                                            <p:fltVal val="90"/>
                                          </p:val>
                                        </p:tav>
                                        <p:tav tm="100000">
                                          <p:val>
                                            <p:fltVal val="0"/>
                                          </p:val>
                                        </p:tav>
                                      </p:tavLst>
                                    </p:anim>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a:xfrm>
            <a:off x="466725" y="334800"/>
            <a:ext cx="8208000" cy="677108"/>
          </a:xfrm>
        </p:spPr>
        <p:txBody>
          <a:bodyPr/>
          <a:lstStyle/>
          <a:p>
            <a:r>
              <a:rPr lang="de-DE" dirty="0"/>
              <a:t>Ladeinfrastruktur für eine gemeinschaftliche Mobilität</a:t>
            </a:r>
            <a:br>
              <a:rPr lang="de-DE" dirty="0"/>
            </a:br>
            <a:r>
              <a:rPr lang="de-DE" altLang="de-DE" sz="2000" dirty="0" smtClean="0">
                <a:solidFill>
                  <a:srgbClr val="179C7D"/>
                </a:solidFill>
              </a:rPr>
              <a:t>Technische Parameter</a:t>
            </a:r>
            <a:endParaRPr lang="de-DE" altLang="de-DE" dirty="0" smtClean="0">
              <a:solidFill>
                <a:srgbClr val="179C7D"/>
              </a:solidFill>
            </a:endParaRPr>
          </a:p>
        </p:txBody>
      </p:sp>
      <p:sp>
        <p:nvSpPr>
          <p:cNvPr id="6147" name="Inhaltsplatzhalter 2"/>
          <p:cNvSpPr>
            <a:spLocks noGrp="1"/>
          </p:cNvSpPr>
          <p:nvPr>
            <p:ph idx="1"/>
          </p:nvPr>
        </p:nvSpPr>
        <p:spPr>
          <a:xfrm>
            <a:off x="460375" y="1754188"/>
            <a:ext cx="3806825" cy="3530600"/>
          </a:xfrm>
        </p:spPr>
        <p:txBody>
          <a:bodyPr/>
          <a:lstStyle/>
          <a:p>
            <a:pPr marL="342900" lvl="1" indent="-342900" eaLnBrk="0" hangingPunct="0">
              <a:lnSpc>
                <a:spcPts val="3000"/>
              </a:lnSpc>
              <a:spcAft>
                <a:spcPct val="40000"/>
              </a:spcAft>
              <a:buClr>
                <a:srgbClr val="179C7D"/>
              </a:buClr>
              <a:defRPr/>
            </a:pPr>
            <a:r>
              <a:rPr lang="de-DE" altLang="de-DE" sz="1600" b="1" dirty="0">
                <a:solidFill>
                  <a:srgbClr val="000000"/>
                </a:solidFill>
                <a:latin typeface="Frutiger LT Com 55 Roman"/>
                <a:ea typeface="+mn-ea"/>
                <a:cs typeface="+mn-cs"/>
              </a:rPr>
              <a:t>Induktives Ladesystem</a:t>
            </a:r>
          </a:p>
          <a:p>
            <a:pPr marL="606425" lvl="2" indent="-342900">
              <a:lnSpc>
                <a:spcPts val="2500"/>
              </a:lnSpc>
              <a:spcAft>
                <a:spcPct val="0"/>
              </a:spcAft>
            </a:pPr>
            <a:r>
              <a:rPr lang="de-DE" altLang="de-DE" sz="1600" dirty="0" smtClean="0"/>
              <a:t>Leistung 22 kW</a:t>
            </a:r>
          </a:p>
          <a:p>
            <a:pPr marL="606425" lvl="2" indent="-342900">
              <a:lnSpc>
                <a:spcPts val="2500"/>
              </a:lnSpc>
              <a:spcAft>
                <a:spcPct val="0"/>
              </a:spcAft>
            </a:pPr>
            <a:r>
              <a:rPr lang="de-DE" altLang="de-DE" sz="1600" dirty="0" smtClean="0"/>
              <a:t>Batteriespannung 300 – 450 V</a:t>
            </a:r>
          </a:p>
          <a:p>
            <a:pPr marL="606425" lvl="2" indent="-342900">
              <a:lnSpc>
                <a:spcPts val="2500"/>
              </a:lnSpc>
              <a:spcAft>
                <a:spcPct val="0"/>
              </a:spcAft>
            </a:pPr>
            <a:r>
              <a:rPr lang="de-DE" altLang="de-DE" sz="1600" dirty="0" smtClean="0"/>
              <a:t>Bidirektionaler Leistungsfluss (Stromnetz </a:t>
            </a:r>
            <a:r>
              <a:rPr lang="de-DE" altLang="de-DE" sz="1600" dirty="0" smtClean="0">
                <a:sym typeface="Symbol" pitchFamily="18" charset="2"/>
              </a:rPr>
              <a:t></a:t>
            </a:r>
            <a:r>
              <a:rPr lang="de-DE" altLang="de-DE" sz="1600" dirty="0" smtClean="0"/>
              <a:t> Batterie)</a:t>
            </a:r>
          </a:p>
          <a:p>
            <a:pPr marL="606425" lvl="2" indent="-342900">
              <a:lnSpc>
                <a:spcPts val="2500"/>
              </a:lnSpc>
              <a:spcAft>
                <a:spcPct val="0"/>
              </a:spcAft>
            </a:pPr>
            <a:r>
              <a:rPr lang="de-DE" altLang="de-DE" sz="1600" dirty="0" smtClean="0"/>
              <a:t>Spulendurchmesser 60 cm</a:t>
            </a:r>
          </a:p>
          <a:p>
            <a:pPr marL="606425" lvl="2" indent="-342900">
              <a:lnSpc>
                <a:spcPts val="2500"/>
              </a:lnSpc>
              <a:spcAft>
                <a:spcPct val="0"/>
              </a:spcAft>
            </a:pPr>
            <a:r>
              <a:rPr lang="de-DE" altLang="de-DE" sz="1600" dirty="0" smtClean="0"/>
              <a:t>Spulenabstand bis 10 – 15 cm (Nennabstand: 13 cm)</a:t>
            </a:r>
          </a:p>
          <a:p>
            <a:pPr marL="606425" lvl="2" indent="-342900">
              <a:lnSpc>
                <a:spcPts val="2500"/>
              </a:lnSpc>
              <a:spcAft>
                <a:spcPct val="0"/>
              </a:spcAft>
            </a:pPr>
            <a:r>
              <a:rPr lang="de-DE" altLang="de-DE" sz="1600" dirty="0" smtClean="0"/>
              <a:t>Positionstoleranz  +/-10 cm</a:t>
            </a:r>
          </a:p>
          <a:p>
            <a:pPr marL="606425" lvl="2" indent="-342900">
              <a:lnSpc>
                <a:spcPts val="2500"/>
              </a:lnSpc>
              <a:spcAft>
                <a:spcPct val="0"/>
              </a:spcAft>
            </a:pPr>
            <a:r>
              <a:rPr lang="de-DE" altLang="de-DE" sz="1600" dirty="0" smtClean="0"/>
              <a:t>Taktfrequenz 100 kHz</a:t>
            </a:r>
          </a:p>
          <a:p>
            <a:pPr marL="606425" lvl="2" indent="-342900">
              <a:lnSpc>
                <a:spcPts val="2500"/>
              </a:lnSpc>
              <a:spcAft>
                <a:spcPct val="0"/>
              </a:spcAft>
            </a:pPr>
            <a:r>
              <a:rPr lang="de-DE" altLang="de-DE" sz="1600" dirty="0" smtClean="0"/>
              <a:t>Wirkungsgrad bis zu 95%</a:t>
            </a:r>
            <a:br>
              <a:rPr lang="de-DE" altLang="de-DE" sz="1600" dirty="0" smtClean="0"/>
            </a:br>
            <a:r>
              <a:rPr lang="de-DE" altLang="de-DE" sz="1600" dirty="0" smtClean="0"/>
              <a:t>(Stromnetz bis Batterie)</a:t>
            </a:r>
          </a:p>
        </p:txBody>
      </p:sp>
      <p:sp>
        <p:nvSpPr>
          <p:cNvPr id="2" name="Rechteck 1"/>
          <p:cNvSpPr/>
          <p:nvPr/>
        </p:nvSpPr>
        <p:spPr>
          <a:xfrm>
            <a:off x="4416425" y="1692275"/>
            <a:ext cx="4572000" cy="4333494"/>
          </a:xfrm>
          <a:prstGeom prst="rect">
            <a:avLst/>
          </a:prstGeom>
        </p:spPr>
        <p:txBody>
          <a:bodyPr>
            <a:spAutoFit/>
          </a:bodyPr>
          <a:lstStyle/>
          <a:p>
            <a:pPr marL="342900" lvl="1" indent="-342900" eaLnBrk="0" hangingPunct="0">
              <a:lnSpc>
                <a:spcPts val="3000"/>
              </a:lnSpc>
              <a:buClr>
                <a:srgbClr val="179C7D"/>
              </a:buClr>
              <a:buFont typeface="Wingdings" pitchFamily="2" charset="2"/>
              <a:buChar char="n"/>
              <a:defRPr/>
            </a:pPr>
            <a:r>
              <a:rPr lang="de-DE" altLang="de-DE" sz="1600" b="1" kern="0" dirty="0" err="1">
                <a:solidFill>
                  <a:srgbClr val="000000"/>
                </a:solidFill>
                <a:latin typeface="Frutiger LT Com 55 Roman"/>
              </a:rPr>
              <a:t>Konduktives</a:t>
            </a:r>
            <a:r>
              <a:rPr lang="de-DE" altLang="de-DE" sz="1600" b="1" kern="0" dirty="0">
                <a:solidFill>
                  <a:srgbClr val="000000"/>
                </a:solidFill>
                <a:latin typeface="Frutiger LT Com 55 Roman"/>
              </a:rPr>
              <a:t> Ladesystem</a:t>
            </a:r>
          </a:p>
          <a:p>
            <a:pPr marL="606425" lvl="2" indent="-342900" defTabSz="360000">
              <a:lnSpc>
                <a:spcPts val="2500"/>
              </a:lnSpc>
              <a:spcAft>
                <a:spcPct val="0"/>
              </a:spcAft>
              <a:buClr>
                <a:schemeClr val="bg2"/>
              </a:buClr>
              <a:buFont typeface="Wingdings" pitchFamily="2" charset="2"/>
              <a:buChar char="n"/>
              <a:defRPr/>
            </a:pPr>
            <a:r>
              <a:rPr lang="de-DE" altLang="de-DE" sz="1600" dirty="0">
                <a:latin typeface="+mn-lt"/>
              </a:rPr>
              <a:t>Leistung 22 kW</a:t>
            </a:r>
          </a:p>
          <a:p>
            <a:pPr marL="606425" lvl="2" indent="-342900" defTabSz="360000">
              <a:lnSpc>
                <a:spcPts val="2500"/>
              </a:lnSpc>
              <a:spcAft>
                <a:spcPct val="0"/>
              </a:spcAft>
              <a:buClr>
                <a:schemeClr val="bg2"/>
              </a:buClr>
              <a:buFont typeface="Wingdings" pitchFamily="2" charset="2"/>
              <a:buChar char="n"/>
              <a:defRPr/>
            </a:pPr>
            <a:r>
              <a:rPr lang="de-DE" altLang="de-DE" sz="1600" dirty="0">
                <a:latin typeface="+mn-lt"/>
              </a:rPr>
              <a:t>Batteriespannung 300 – 450 V</a:t>
            </a:r>
          </a:p>
          <a:p>
            <a:pPr marL="606425" lvl="2" indent="-342900" defTabSz="360000">
              <a:lnSpc>
                <a:spcPts val="2500"/>
              </a:lnSpc>
              <a:spcAft>
                <a:spcPct val="0"/>
              </a:spcAft>
              <a:buClr>
                <a:schemeClr val="bg2"/>
              </a:buClr>
              <a:buFont typeface="Wingdings" pitchFamily="2" charset="2"/>
              <a:buChar char="n"/>
              <a:defRPr/>
            </a:pPr>
            <a:r>
              <a:rPr lang="de-DE" altLang="de-DE" sz="1600" dirty="0">
                <a:latin typeface="+mn-lt"/>
              </a:rPr>
              <a:t>Bidirektionaler Leistungsfluss</a:t>
            </a:r>
            <a:br>
              <a:rPr lang="de-DE" altLang="de-DE" sz="1600" dirty="0">
                <a:latin typeface="+mn-lt"/>
              </a:rPr>
            </a:br>
            <a:r>
              <a:rPr lang="de-DE" altLang="de-DE" sz="1600" dirty="0">
                <a:latin typeface="+mn-lt"/>
              </a:rPr>
              <a:t>(Stromnetz </a:t>
            </a:r>
            <a:r>
              <a:rPr lang="de-DE" altLang="de-DE" sz="1600" dirty="0">
                <a:latin typeface="+mn-lt"/>
                <a:sym typeface="Symbol" pitchFamily="18" charset="2"/>
              </a:rPr>
              <a:t></a:t>
            </a:r>
            <a:r>
              <a:rPr lang="de-DE" altLang="de-DE" sz="1600" dirty="0">
                <a:latin typeface="+mn-lt"/>
              </a:rPr>
              <a:t> Batterie)</a:t>
            </a:r>
          </a:p>
          <a:p>
            <a:pPr marL="606425" lvl="2" indent="-342900" defTabSz="360000">
              <a:lnSpc>
                <a:spcPts val="2500"/>
              </a:lnSpc>
              <a:spcAft>
                <a:spcPct val="0"/>
              </a:spcAft>
              <a:buClr>
                <a:schemeClr val="bg2"/>
              </a:buClr>
              <a:buFont typeface="Wingdings" pitchFamily="2" charset="2"/>
              <a:buChar char="n"/>
              <a:defRPr/>
            </a:pPr>
            <a:r>
              <a:rPr lang="de-DE" altLang="de-DE" sz="1600" dirty="0">
                <a:latin typeface="+mn-lt"/>
              </a:rPr>
              <a:t>Taktfrequenz 48 kHz</a:t>
            </a:r>
          </a:p>
          <a:p>
            <a:pPr marL="606425" lvl="2" indent="-342900" defTabSz="360000">
              <a:lnSpc>
                <a:spcPts val="2500"/>
              </a:lnSpc>
              <a:spcAft>
                <a:spcPct val="0"/>
              </a:spcAft>
              <a:buClr>
                <a:schemeClr val="bg2"/>
              </a:buClr>
              <a:buFont typeface="Wingdings" pitchFamily="2" charset="2"/>
              <a:buChar char="n"/>
              <a:defRPr/>
            </a:pPr>
            <a:r>
              <a:rPr lang="de-DE" altLang="de-DE" sz="1600" dirty="0">
                <a:latin typeface="+mn-lt"/>
              </a:rPr>
              <a:t>Wirkungsgrad bis zu 98%</a:t>
            </a:r>
          </a:p>
          <a:p>
            <a:pPr marL="606425" lvl="2" indent="-342900" eaLnBrk="0" hangingPunct="0">
              <a:lnSpc>
                <a:spcPts val="3000"/>
              </a:lnSpc>
              <a:buFont typeface="Wingdings" pitchFamily="2" charset="2"/>
              <a:buChar char="n"/>
              <a:defRPr/>
            </a:pPr>
            <a:endParaRPr lang="de-DE" altLang="de-DE" sz="1600" dirty="0">
              <a:latin typeface="+mn-lt"/>
            </a:endParaRPr>
          </a:p>
          <a:p>
            <a:pPr marL="342900" lvl="1" indent="-342900" eaLnBrk="0" hangingPunct="0">
              <a:lnSpc>
                <a:spcPts val="3000"/>
              </a:lnSpc>
              <a:buFont typeface="Wingdings" pitchFamily="2" charset="2"/>
              <a:buChar char="n"/>
              <a:defRPr/>
            </a:pPr>
            <a:endParaRPr lang="de-DE" altLang="de-DE" sz="1600" dirty="0">
              <a:latin typeface="+mn-lt"/>
            </a:endParaRPr>
          </a:p>
          <a:p>
            <a:pPr marL="342900" lvl="1" indent="-342900" eaLnBrk="0" hangingPunct="0">
              <a:lnSpc>
                <a:spcPts val="3000"/>
              </a:lnSpc>
              <a:buFont typeface="Wingdings" pitchFamily="2" charset="2"/>
              <a:buChar char="n"/>
              <a:defRPr/>
            </a:pPr>
            <a:endParaRPr lang="de-DE" altLang="de-DE" sz="1600" dirty="0">
              <a:latin typeface="+mn-lt"/>
            </a:endParaRPr>
          </a:p>
          <a:p>
            <a:pPr marL="342900" lvl="1" indent="-342900">
              <a:lnSpc>
                <a:spcPts val="3000"/>
              </a:lnSpc>
              <a:defRPr/>
            </a:pPr>
            <a:endParaRPr lang="de-DE" altLang="de-DE" dirty="0"/>
          </a:p>
        </p:txBody>
      </p:sp>
      <p:pic>
        <p:nvPicPr>
          <p:cNvPr id="6149" name="Picture 9" descr="V:\425_1_Reichert\Veröffentlichungen\14-10-22_ecartec\IMG_3054_Transparen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353" y="980728"/>
            <a:ext cx="1744663"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4" descr="V:\425_1_Reichert\Veröffentlichungen\14-10-22_ecartec\Bilder\Mennekes_Steck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0718" y="1190625"/>
            <a:ext cx="1401762"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797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endParaRPr lang="de-DE" altLang="de-DE"/>
          </a:p>
        </p:txBody>
      </p:sp>
      <p:sp>
        <p:nvSpPr>
          <p:cNvPr id="7173" name="Textfeld 12"/>
          <p:cNvSpPr txBox="1">
            <a:spLocks noChangeArrowheads="1"/>
          </p:cNvSpPr>
          <p:nvPr/>
        </p:nvSpPr>
        <p:spPr bwMode="auto">
          <a:xfrm>
            <a:off x="300038" y="3276600"/>
            <a:ext cx="27495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de-DE" altLang="de-DE" sz="1400" b="1" dirty="0"/>
              <a:t>Mobile </a:t>
            </a:r>
            <a:r>
              <a:rPr lang="de-DE" altLang="de-DE" sz="1400" b="1" dirty="0" smtClean="0"/>
              <a:t>Ladetechnologie:</a:t>
            </a:r>
            <a:r>
              <a:rPr lang="de-DE" altLang="de-DE" sz="1400" dirty="0"/>
              <a:t/>
            </a:r>
            <a:br>
              <a:rPr lang="de-DE" altLang="de-DE" sz="1400" dirty="0"/>
            </a:br>
            <a:r>
              <a:rPr lang="de-DE" altLang="de-DE" sz="1400" dirty="0"/>
              <a:t>integriert in </a:t>
            </a:r>
            <a:r>
              <a:rPr lang="de-DE" altLang="de-DE" sz="1400" dirty="0" smtClean="0"/>
              <a:t>Fahrzeug,</a:t>
            </a:r>
            <a:endParaRPr lang="de-DE" altLang="de-DE" sz="1400" dirty="0"/>
          </a:p>
          <a:p>
            <a:pPr eaLnBrk="1" hangingPunct="1">
              <a:spcAft>
                <a:spcPct val="0"/>
              </a:spcAft>
              <a:buClrTx/>
              <a:buFontTx/>
              <a:buNone/>
            </a:pPr>
            <a:r>
              <a:rPr lang="de-DE" altLang="de-DE" sz="1400" dirty="0"/>
              <a:t>Kombiniertes induktives und </a:t>
            </a:r>
            <a:r>
              <a:rPr lang="de-DE" altLang="de-DE" sz="1400" dirty="0" err="1"/>
              <a:t>konduktives</a:t>
            </a:r>
            <a:r>
              <a:rPr lang="de-DE" altLang="de-DE" sz="1400" dirty="0"/>
              <a:t> Ladegerät mit Spule</a:t>
            </a:r>
          </a:p>
        </p:txBody>
      </p:sp>
      <p:sp>
        <p:nvSpPr>
          <p:cNvPr id="7174" name="Titel 1"/>
          <p:cNvSpPr>
            <a:spLocks noGrp="1"/>
          </p:cNvSpPr>
          <p:nvPr>
            <p:ph type="title"/>
          </p:nvPr>
        </p:nvSpPr>
        <p:spPr>
          <a:xfrm>
            <a:off x="466725" y="334800"/>
            <a:ext cx="8208000" cy="677108"/>
          </a:xfrm>
        </p:spPr>
        <p:txBody>
          <a:bodyPr/>
          <a:lstStyle/>
          <a:p>
            <a:r>
              <a:rPr lang="de-DE" dirty="0"/>
              <a:t>Ladeinfrastruktur für eine gemeinschaftliche Mobilität</a:t>
            </a:r>
            <a:br>
              <a:rPr lang="de-DE" dirty="0"/>
            </a:br>
            <a:r>
              <a:rPr lang="de-DE" altLang="de-DE" sz="2000" dirty="0" smtClean="0">
                <a:solidFill>
                  <a:srgbClr val="179C7D"/>
                </a:solidFill>
              </a:rPr>
              <a:t>Prototypen</a:t>
            </a:r>
            <a:endParaRPr lang="de-DE" altLang="de-DE" dirty="0" smtClean="0">
              <a:solidFill>
                <a:srgbClr val="179C7D"/>
              </a:solidFill>
            </a:endParaRPr>
          </a:p>
        </p:txBody>
      </p:sp>
      <p:pic>
        <p:nvPicPr>
          <p:cNvPr id="7179" name="Picture 4" descr="V:\425_1_Reichert\Veröffentlichungen\14-10-22_ecartec\Bilder\Mennekes_Steck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239838"/>
            <a:ext cx="10985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l="10963" r="19326"/>
          <a:stretch/>
        </p:blipFill>
        <p:spPr>
          <a:xfrm>
            <a:off x="2771800" y="3068960"/>
            <a:ext cx="2078037" cy="1200912"/>
          </a:xfrm>
          <a:prstGeom prst="rect">
            <a:avLst/>
          </a:prstGeom>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5788" y="839788"/>
            <a:ext cx="6370637" cy="263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8" descr="V:\425_1_Reichert\Veröffentlichungen\14-10-22_ecartec\IMG_3002_Transparent.gif"/>
          <p:cNvPicPr>
            <a:picLocks noChangeAspect="1" noChangeArrowheads="1"/>
          </p:cNvPicPr>
          <p:nvPr/>
        </p:nvPicPr>
        <p:blipFill>
          <a:blip r:embed="rId6">
            <a:extLst>
              <a:ext uri="{28A0092B-C50C-407E-A947-70E740481C1C}">
                <a14:useLocalDpi xmlns:a14="http://schemas.microsoft.com/office/drawing/2010/main" val="0"/>
              </a:ext>
            </a:extLst>
          </a:blip>
          <a:srcRect l="8546"/>
          <a:stretch>
            <a:fillRect/>
          </a:stretch>
        </p:blipFill>
        <p:spPr bwMode="auto">
          <a:xfrm>
            <a:off x="1068388" y="1450975"/>
            <a:ext cx="2339975"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fik 16"/>
          <p:cNvPicPr>
            <a:picLocks noChangeAspect="1"/>
          </p:cNvPicPr>
          <p:nvPr/>
        </p:nvPicPr>
        <p:blipFill rotWithShape="1">
          <a:blip r:embed="rId4">
            <a:extLst>
              <a:ext uri="{28A0092B-C50C-407E-A947-70E740481C1C}">
                <a14:useLocalDpi xmlns:a14="http://schemas.microsoft.com/office/drawing/2010/main" val="0"/>
              </a:ext>
            </a:extLst>
          </a:blip>
          <a:srcRect l="10963" r="19326"/>
          <a:stretch/>
        </p:blipFill>
        <p:spPr>
          <a:xfrm flipH="1">
            <a:off x="4942235" y="4365104"/>
            <a:ext cx="2078037" cy="1200912"/>
          </a:xfrm>
          <a:prstGeom prst="rect">
            <a:avLst/>
          </a:prstGeom>
        </p:spPr>
      </p:pic>
      <p:pic>
        <p:nvPicPr>
          <p:cNvPr id="7177" name="Picture 10" descr="V:\425_1_Reichert\Veröffentlichungen\14-10-22_ecartec\IMG_3563_Transparent.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1788" y="3813175"/>
            <a:ext cx="169703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feld 7"/>
          <p:cNvSpPr txBox="1">
            <a:spLocks noChangeArrowheads="1"/>
          </p:cNvSpPr>
          <p:nvPr/>
        </p:nvSpPr>
        <p:spPr bwMode="auto">
          <a:xfrm>
            <a:off x="2439989" y="5336699"/>
            <a:ext cx="4241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de-DE" altLang="de-DE" sz="1400" b="1" dirty="0"/>
              <a:t>Stationäre </a:t>
            </a:r>
            <a:r>
              <a:rPr lang="de-DE" altLang="de-DE" sz="1400" b="1" dirty="0" smtClean="0"/>
              <a:t>Ladetechnologie</a:t>
            </a:r>
            <a:r>
              <a:rPr lang="de-DE" altLang="de-DE" sz="1400" dirty="0" smtClean="0"/>
              <a:t>:</a:t>
            </a:r>
          </a:p>
          <a:p>
            <a:pPr eaLnBrk="1" hangingPunct="1">
              <a:spcAft>
                <a:spcPct val="0"/>
              </a:spcAft>
              <a:buClrTx/>
              <a:buFontTx/>
              <a:buNone/>
            </a:pPr>
            <a:r>
              <a:rPr lang="de-DE" altLang="de-DE" sz="1400" dirty="0" smtClean="0"/>
              <a:t>integriert </a:t>
            </a:r>
            <a:r>
              <a:rPr lang="de-DE" altLang="de-DE" sz="1400" dirty="0"/>
              <a:t>in </a:t>
            </a:r>
            <a:r>
              <a:rPr lang="de-DE" altLang="de-DE" sz="1400" dirty="0" smtClean="0"/>
              <a:t>Schachtsystem, Ladegerät </a:t>
            </a:r>
            <a:r>
              <a:rPr lang="de-DE" altLang="de-DE" sz="1400" dirty="0"/>
              <a:t>mit Spule (</a:t>
            </a:r>
            <a:r>
              <a:rPr lang="de-DE" altLang="de-DE" sz="1400" dirty="0">
                <a:sym typeface="Symbol" pitchFamily="18" charset="2"/>
              </a:rPr>
              <a:t> 60 cm)</a:t>
            </a:r>
            <a:endParaRPr lang="de-DE" altLang="de-DE" sz="1400" dirty="0"/>
          </a:p>
        </p:txBody>
      </p:sp>
    </p:spTree>
    <p:extLst>
      <p:ext uri="{BB962C8B-B14F-4D97-AF65-F5344CB8AC3E}">
        <p14:creationId xmlns:p14="http://schemas.microsoft.com/office/powerpoint/2010/main" val="1571782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7" t="2149" r="2128" b="3448"/>
          <a:stretch/>
        </p:blipFill>
        <p:spPr bwMode="auto">
          <a:xfrm>
            <a:off x="4083050" y="2921000"/>
            <a:ext cx="4635500" cy="299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0" name="Rectangle 2"/>
          <p:cNvSpPr>
            <a:spLocks noGrp="1" noChangeArrowheads="1"/>
          </p:cNvSpPr>
          <p:nvPr>
            <p:ph type="title"/>
          </p:nvPr>
        </p:nvSpPr>
        <p:spPr>
          <a:xfrm>
            <a:off x="467544" y="334800"/>
            <a:ext cx="8208000" cy="984885"/>
          </a:xfrm>
          <a:noFill/>
        </p:spPr>
        <p:txBody>
          <a:bodyPr/>
          <a:lstStyle/>
          <a:p>
            <a:r>
              <a:rPr lang="de-DE" dirty="0"/>
              <a:t>Ladeinfrastruktur für eine gemeinschaftliche </a:t>
            </a:r>
            <a:r>
              <a:rPr lang="de-DE" dirty="0" smtClean="0"/>
              <a:t>Mobilität</a:t>
            </a:r>
            <a:r>
              <a:rPr lang="de-DE" altLang="de-DE" sz="2000" dirty="0" smtClean="0">
                <a:solidFill>
                  <a:srgbClr val="179C7D"/>
                </a:solidFill>
              </a:rPr>
              <a:t> </a:t>
            </a:r>
            <a:r>
              <a:rPr lang="de-DE" altLang="de-DE" sz="2000" dirty="0" err="1" smtClean="0">
                <a:solidFill>
                  <a:srgbClr val="179C7D"/>
                </a:solidFill>
              </a:rPr>
              <a:t>Konduktives</a:t>
            </a:r>
            <a:r>
              <a:rPr lang="de-DE" altLang="de-DE" sz="2000" dirty="0" smtClean="0">
                <a:solidFill>
                  <a:srgbClr val="179C7D"/>
                </a:solidFill>
              </a:rPr>
              <a:t> </a:t>
            </a:r>
            <a:r>
              <a:rPr lang="de-DE" altLang="de-DE" sz="2000" dirty="0" err="1" smtClean="0">
                <a:solidFill>
                  <a:srgbClr val="179C7D"/>
                </a:solidFill>
              </a:rPr>
              <a:t>Onboard</a:t>
            </a:r>
            <a:r>
              <a:rPr lang="de-DE" altLang="de-DE" sz="2000" dirty="0" smtClean="0">
                <a:solidFill>
                  <a:srgbClr val="179C7D"/>
                </a:solidFill>
              </a:rPr>
              <a:t>-Ladegerät</a:t>
            </a:r>
            <a:r>
              <a:rPr lang="de-DE" altLang="de-DE" sz="2000" dirty="0">
                <a:solidFill>
                  <a:srgbClr val="179C7D"/>
                </a:solidFill>
              </a:rPr>
              <a:t/>
            </a:r>
            <a:br>
              <a:rPr lang="de-DE" altLang="de-DE" sz="2000" dirty="0">
                <a:solidFill>
                  <a:srgbClr val="179C7D"/>
                </a:solidFill>
              </a:rPr>
            </a:br>
            <a:endParaRPr lang="de-DE" altLang="de-DE" sz="2000" dirty="0">
              <a:solidFill>
                <a:srgbClr val="179C7D"/>
              </a:solidFill>
            </a:endParaRPr>
          </a:p>
        </p:txBody>
      </p:sp>
      <p:sp>
        <p:nvSpPr>
          <p:cNvPr id="7171" name="Inhaltsplatzhalter 4"/>
          <p:cNvSpPr>
            <a:spLocks noGrp="1"/>
          </p:cNvSpPr>
          <p:nvPr>
            <p:ph idx="1"/>
          </p:nvPr>
        </p:nvSpPr>
        <p:spPr>
          <a:xfrm>
            <a:off x="460374" y="1557338"/>
            <a:ext cx="3498601" cy="3816350"/>
          </a:xfrm>
        </p:spPr>
        <p:txBody>
          <a:bodyPr/>
          <a:lstStyle/>
          <a:p>
            <a:pPr marL="0" lvl="1" indent="-342900">
              <a:lnSpc>
                <a:spcPts val="3000"/>
              </a:lnSpc>
              <a:spcAft>
                <a:spcPts val="0"/>
              </a:spcAft>
            </a:pPr>
            <a:r>
              <a:rPr lang="en-US" altLang="de-DE" dirty="0"/>
              <a:t>22 kW / 3-phasig</a:t>
            </a:r>
          </a:p>
          <a:p>
            <a:pPr marL="0" lvl="1" indent="-342900">
              <a:lnSpc>
                <a:spcPts val="3000"/>
              </a:lnSpc>
              <a:spcAft>
                <a:spcPts val="0"/>
              </a:spcAft>
            </a:pPr>
            <a:r>
              <a:rPr lang="de-DE" altLang="de-DE" dirty="0"/>
              <a:t>Taktfrequenz		48 kHz</a:t>
            </a:r>
          </a:p>
          <a:p>
            <a:pPr marL="0" lvl="1" indent="-342900">
              <a:lnSpc>
                <a:spcPts val="3000"/>
              </a:lnSpc>
              <a:spcAft>
                <a:spcPts val="0"/>
              </a:spcAft>
            </a:pPr>
            <a:r>
              <a:rPr lang="de-DE" altLang="de-DE" dirty="0"/>
              <a:t>Wirkungsgrad 	98,3%</a:t>
            </a:r>
          </a:p>
          <a:p>
            <a:pPr marL="0" lvl="1" indent="-342900">
              <a:lnSpc>
                <a:spcPts val="3000"/>
              </a:lnSpc>
              <a:spcAft>
                <a:spcPts val="0"/>
              </a:spcAft>
            </a:pPr>
            <a:r>
              <a:rPr lang="de-DE" altLang="de-DE" dirty="0"/>
              <a:t>Gewicht  			25 kg</a:t>
            </a:r>
          </a:p>
          <a:p>
            <a:pPr marL="0" lvl="1" indent="-342900">
              <a:lnSpc>
                <a:spcPts val="3000"/>
              </a:lnSpc>
              <a:spcAft>
                <a:spcPts val="0"/>
              </a:spcAft>
            </a:pPr>
            <a:r>
              <a:rPr lang="de-DE" altLang="de-DE" dirty="0"/>
              <a:t>Größe </a:t>
            </a:r>
            <a:r>
              <a:rPr lang="de-DE" altLang="de-DE" dirty="0" smtClean="0"/>
              <a:t>430 x 340 x 150 </a:t>
            </a:r>
            <a:r>
              <a:rPr lang="de-DE" altLang="de-DE" dirty="0"/>
              <a:t>mm³</a:t>
            </a:r>
          </a:p>
          <a:p>
            <a:pPr marL="0" lvl="1" indent="-342900">
              <a:lnSpc>
                <a:spcPts val="3000"/>
              </a:lnSpc>
              <a:spcAft>
                <a:spcPts val="0"/>
              </a:spcAft>
            </a:pPr>
            <a:r>
              <a:rPr lang="de-DE" altLang="de-DE" dirty="0"/>
              <a:t>Transformatorlose Topologie</a:t>
            </a:r>
          </a:p>
          <a:p>
            <a:pPr marL="0" lvl="1" indent="-342900">
              <a:lnSpc>
                <a:spcPts val="3000"/>
              </a:lnSpc>
              <a:spcAft>
                <a:spcPts val="0"/>
              </a:spcAft>
            </a:pPr>
            <a:r>
              <a:rPr lang="de-DE" altLang="de-DE" dirty="0"/>
              <a:t>Wasserkühlung</a:t>
            </a:r>
          </a:p>
          <a:p>
            <a:pPr marL="0" lvl="1" indent="-342900">
              <a:lnSpc>
                <a:spcPts val="3000"/>
              </a:lnSpc>
              <a:spcAft>
                <a:spcPts val="0"/>
              </a:spcAft>
            </a:pPr>
            <a:r>
              <a:rPr lang="de-DE" altLang="de-DE" dirty="0"/>
              <a:t>Typ 2 Stecker / Mode 3</a:t>
            </a:r>
          </a:p>
          <a:p>
            <a:pPr marL="0" lvl="1" indent="-342900">
              <a:lnSpc>
                <a:spcPts val="3000"/>
              </a:lnSpc>
              <a:spcAft>
                <a:spcPts val="0"/>
              </a:spcAft>
            </a:pPr>
            <a:r>
              <a:rPr lang="de-DE" altLang="de-DE" dirty="0"/>
              <a:t>Bereitstellung von </a:t>
            </a:r>
            <a:r>
              <a:rPr lang="de-DE" altLang="de-DE" dirty="0" smtClean="0"/>
              <a:t>	Systemdienstleistungen </a:t>
            </a:r>
          </a:p>
          <a:p>
            <a:pPr marL="0" lvl="1" indent="0">
              <a:lnSpc>
                <a:spcPts val="3000"/>
              </a:lnSpc>
              <a:spcAft>
                <a:spcPts val="0"/>
              </a:spcAft>
              <a:buNone/>
            </a:pPr>
            <a:r>
              <a:rPr lang="de-DE" altLang="de-DE" dirty="0"/>
              <a:t>	</a:t>
            </a:r>
            <a:r>
              <a:rPr lang="de-DE" altLang="de-DE" sz="1400" dirty="0" smtClean="0"/>
              <a:t>(</a:t>
            </a:r>
            <a:r>
              <a:rPr lang="de-DE" altLang="de-DE" sz="1400" dirty="0"/>
              <a:t>wie z.B. </a:t>
            </a:r>
            <a:r>
              <a:rPr lang="de-DE" altLang="de-DE" sz="1400" dirty="0" smtClean="0"/>
              <a:t>Blindleistungsbereitstellung</a:t>
            </a:r>
            <a:r>
              <a:rPr lang="de-DE" altLang="de-DE" sz="1400" dirty="0"/>
              <a:t>)</a:t>
            </a:r>
          </a:p>
        </p:txBody>
      </p:sp>
      <p:pic>
        <p:nvPicPr>
          <p:cNvPr id="12" name="Picture 8" descr="V:\425_1_Reichert\Veröffentlichungen\14-10-22_ecartec\IMG_3002_Transparent.gif"/>
          <p:cNvPicPr>
            <a:picLocks noChangeAspect="1" noChangeArrowheads="1"/>
          </p:cNvPicPr>
          <p:nvPr/>
        </p:nvPicPr>
        <p:blipFill>
          <a:blip r:embed="rId4">
            <a:extLst>
              <a:ext uri="{28A0092B-C50C-407E-A947-70E740481C1C}">
                <a14:useLocalDpi xmlns:a14="http://schemas.microsoft.com/office/drawing/2010/main" val="0"/>
              </a:ext>
            </a:extLst>
          </a:blip>
          <a:srcRect l="8546"/>
          <a:stretch>
            <a:fillRect/>
          </a:stretch>
        </p:blipFill>
        <p:spPr bwMode="auto">
          <a:xfrm>
            <a:off x="4499992" y="620688"/>
            <a:ext cx="2916039" cy="239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V:\425_1_Reichert\Veröffentlichungen\14-10-22_ecartec\Bilder\Mennekes_Stecker.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8344" y="1358587"/>
            <a:ext cx="10985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46002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1"/>
          <p:cNvSpPr>
            <a:spLocks noGrp="1"/>
          </p:cNvSpPr>
          <p:nvPr>
            <p:ph type="title"/>
          </p:nvPr>
        </p:nvSpPr>
        <p:spPr>
          <a:xfrm>
            <a:off x="466725" y="334800"/>
            <a:ext cx="8208000" cy="1046440"/>
          </a:xfrm>
        </p:spPr>
        <p:txBody>
          <a:bodyPr/>
          <a:lstStyle/>
          <a:p>
            <a:r>
              <a:rPr lang="de-DE" dirty="0" smtClean="0"/>
              <a:t>Ladeinfrastruktur </a:t>
            </a:r>
            <a:r>
              <a:rPr lang="de-DE" dirty="0"/>
              <a:t>für eine gemeinschaftliche Mobilität</a:t>
            </a:r>
            <a:br>
              <a:rPr lang="de-DE" dirty="0"/>
            </a:br>
            <a:r>
              <a:rPr lang="de-DE" altLang="de-DE" sz="2000" dirty="0" smtClean="0">
                <a:solidFill>
                  <a:srgbClr val="179C7D"/>
                </a:solidFill>
              </a:rPr>
              <a:t>Induktive Energieübertragung - Messergebnisse</a:t>
            </a:r>
            <a:r>
              <a:rPr lang="de-DE" altLang="de-DE" sz="2000" dirty="0" smtClean="0"/>
              <a:t/>
            </a:r>
            <a:br>
              <a:rPr lang="de-DE" altLang="de-DE" sz="2000" dirty="0" smtClean="0"/>
            </a:br>
            <a:endParaRPr lang="de-DE" altLang="de-DE" dirty="0" smtClean="0"/>
          </a:p>
        </p:txBody>
      </p:sp>
      <p:sp>
        <p:nvSpPr>
          <p:cNvPr id="8195" name="Inhaltsplatzhalter 2"/>
          <p:cNvSpPr>
            <a:spLocks noGrp="1"/>
          </p:cNvSpPr>
          <p:nvPr>
            <p:ph idx="1"/>
          </p:nvPr>
        </p:nvSpPr>
        <p:spPr>
          <a:xfrm>
            <a:off x="460375" y="1773238"/>
            <a:ext cx="3949700" cy="4092575"/>
          </a:xfrm>
        </p:spPr>
        <p:txBody>
          <a:bodyPr/>
          <a:lstStyle/>
          <a:p>
            <a:pPr marL="0" lvl="1" indent="-342900">
              <a:lnSpc>
                <a:spcPts val="3000"/>
              </a:lnSpc>
              <a:spcAft>
                <a:spcPts val="0"/>
              </a:spcAft>
            </a:pPr>
            <a:r>
              <a:rPr lang="de-DE" altLang="de-DE" dirty="0" smtClean="0"/>
              <a:t>Leistung</a:t>
            </a:r>
            <a:r>
              <a:rPr lang="en-US" altLang="de-DE" dirty="0" smtClean="0"/>
              <a:t>					0 - 22 kW </a:t>
            </a:r>
          </a:p>
          <a:p>
            <a:pPr marL="0" lvl="1" indent="-342900">
              <a:lnSpc>
                <a:spcPts val="3000"/>
              </a:lnSpc>
              <a:spcAft>
                <a:spcPts val="0"/>
              </a:spcAft>
            </a:pPr>
            <a:r>
              <a:rPr lang="de-DE" altLang="de-DE" dirty="0" smtClean="0"/>
              <a:t>DC </a:t>
            </a:r>
            <a:r>
              <a:rPr lang="de-DE" altLang="de-DE" dirty="0" err="1" smtClean="0"/>
              <a:t>Zwischenkreisspg</a:t>
            </a:r>
            <a:r>
              <a:rPr lang="de-DE" altLang="de-DE" dirty="0" smtClean="0"/>
              <a:t>. 	0 - 800 V</a:t>
            </a:r>
          </a:p>
          <a:p>
            <a:pPr marL="0" lvl="1" indent="-342900">
              <a:lnSpc>
                <a:spcPts val="3000"/>
              </a:lnSpc>
              <a:spcAft>
                <a:spcPts val="0"/>
              </a:spcAft>
            </a:pPr>
            <a:r>
              <a:rPr lang="de-DE" altLang="de-DE" dirty="0" smtClean="0"/>
              <a:t>Taktfrequenz 	 		100 kHz</a:t>
            </a:r>
          </a:p>
          <a:p>
            <a:pPr marL="0" lvl="1" indent="-342900">
              <a:lnSpc>
                <a:spcPts val="3000"/>
              </a:lnSpc>
              <a:spcAft>
                <a:spcPts val="0"/>
              </a:spcAft>
            </a:pPr>
            <a:r>
              <a:rPr lang="de-DE" altLang="de-DE" dirty="0" smtClean="0"/>
              <a:t>Max. Wirkungsgrad		97,3 %</a:t>
            </a:r>
          </a:p>
          <a:p>
            <a:pPr marL="0" lvl="1" indent="-342900">
              <a:lnSpc>
                <a:spcPts val="3000"/>
              </a:lnSpc>
              <a:spcAft>
                <a:spcPts val="0"/>
              </a:spcAft>
            </a:pPr>
            <a:r>
              <a:rPr lang="de-DE" altLang="de-DE" dirty="0" smtClean="0"/>
              <a:t>Spulenabstand			13 cm</a:t>
            </a:r>
          </a:p>
          <a:p>
            <a:pPr marL="0" lvl="1" indent="-342900">
              <a:lnSpc>
                <a:spcPts val="3000"/>
              </a:lnSpc>
              <a:spcAft>
                <a:spcPts val="0"/>
              </a:spcAft>
            </a:pPr>
            <a:r>
              <a:rPr lang="de-DE" altLang="de-DE" dirty="0" err="1" smtClean="0"/>
              <a:t>SiC</a:t>
            </a:r>
            <a:r>
              <a:rPr lang="de-DE" altLang="de-DE" dirty="0" smtClean="0"/>
              <a:t>-MOSFETs</a:t>
            </a:r>
          </a:p>
          <a:p>
            <a:pPr marL="0" lvl="1" indent="-342900">
              <a:lnSpc>
                <a:spcPts val="3000"/>
              </a:lnSpc>
              <a:spcAft>
                <a:spcPts val="0"/>
              </a:spcAft>
            </a:pPr>
            <a:r>
              <a:rPr lang="de-DE" altLang="de-DE" dirty="0" smtClean="0"/>
              <a:t>Bidirektionaler Leistungsfluss</a:t>
            </a:r>
          </a:p>
          <a:p>
            <a:pPr marL="0" lvl="1" indent="-342900">
              <a:lnSpc>
                <a:spcPts val="3000"/>
              </a:lnSpc>
              <a:spcAft>
                <a:spcPts val="0"/>
              </a:spcAft>
            </a:pPr>
            <a:r>
              <a:rPr lang="de-DE" altLang="de-DE" dirty="0" smtClean="0"/>
              <a:t>Aktive Schalter stationär/mobil</a:t>
            </a:r>
          </a:p>
          <a:p>
            <a:pPr marL="0" lvl="1" indent="-342900">
              <a:lnSpc>
                <a:spcPts val="3000"/>
              </a:lnSpc>
              <a:spcAft>
                <a:spcPts val="0"/>
              </a:spcAft>
            </a:pPr>
            <a:r>
              <a:rPr lang="de-DE" altLang="de-DE" dirty="0" smtClean="0"/>
              <a:t>Synchrongleichrichtung</a:t>
            </a:r>
          </a:p>
        </p:txBody>
      </p:sp>
      <p:sp>
        <p:nvSpPr>
          <p:cNvPr id="4" name="Textplatzhalter 1"/>
          <p:cNvSpPr txBox="1">
            <a:spLocks/>
          </p:cNvSpPr>
          <p:nvPr/>
        </p:nvSpPr>
        <p:spPr>
          <a:xfrm>
            <a:off x="381000" y="2028825"/>
            <a:ext cx="4029075" cy="4257675"/>
          </a:xfrm>
          <a:prstGeom prst="rect">
            <a:avLst/>
          </a:prstGeom>
        </p:spPr>
        <p:txBody>
          <a:bodyPr/>
          <a:lstStyle>
            <a:lvl1pPr marL="342900" indent="-342900" algn="l" rtl="0" eaLnBrk="0" fontAlgn="base" hangingPunct="0">
              <a:spcBef>
                <a:spcPct val="0"/>
              </a:spcBef>
              <a:spcAft>
                <a:spcPct val="40000"/>
              </a:spcAft>
              <a:buClr>
                <a:schemeClr val="tx2"/>
              </a:buClr>
              <a:buFont typeface="Wingdings" pitchFamily="2" charset="2"/>
              <a:defRPr>
                <a:solidFill>
                  <a:schemeClr val="tx1"/>
                </a:solidFill>
                <a:latin typeface="+mn-lt"/>
                <a:ea typeface="+mn-ea"/>
                <a:cs typeface="+mn-cs"/>
              </a:defRPr>
            </a:lvl1pPr>
            <a:lvl2pPr marL="268288" indent="-266700" algn="l" rtl="0" eaLnBrk="0" fontAlgn="base" hangingPunct="0">
              <a:spcBef>
                <a:spcPct val="0"/>
              </a:spcBef>
              <a:spcAft>
                <a:spcPct val="40000"/>
              </a:spcAft>
              <a:buClr>
                <a:schemeClr val="tx2"/>
              </a:buClr>
              <a:buFont typeface="Wingdings" pitchFamily="2" charset="2"/>
              <a:buChar char="n"/>
              <a:defRPr>
                <a:solidFill>
                  <a:schemeClr val="tx1"/>
                </a:solidFill>
                <a:latin typeface="+mn-lt"/>
              </a:defRPr>
            </a:lvl2pPr>
            <a:lvl3pPr marL="531813" indent="-261938"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3pPr>
            <a:lvl4pPr marL="800100" indent="-266700"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4pPr>
            <a:lvl5pPr marL="1079500" indent="-277813"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5pPr>
            <a:lvl6pPr marL="1536700" indent="-277813" algn="l" rtl="0" fontAlgn="base">
              <a:spcBef>
                <a:spcPct val="0"/>
              </a:spcBef>
              <a:spcAft>
                <a:spcPct val="40000"/>
              </a:spcAft>
              <a:buClr>
                <a:schemeClr val="bg2"/>
              </a:buClr>
              <a:buFont typeface="Wingdings" pitchFamily="2" charset="2"/>
              <a:buChar char="n"/>
              <a:defRPr>
                <a:solidFill>
                  <a:schemeClr val="tx1"/>
                </a:solidFill>
                <a:latin typeface="+mn-lt"/>
              </a:defRPr>
            </a:lvl6pPr>
            <a:lvl7pPr marL="1993900" indent="-277813" algn="l" rtl="0" fontAlgn="base">
              <a:spcBef>
                <a:spcPct val="0"/>
              </a:spcBef>
              <a:spcAft>
                <a:spcPct val="40000"/>
              </a:spcAft>
              <a:buClr>
                <a:schemeClr val="bg2"/>
              </a:buClr>
              <a:buFont typeface="Wingdings" pitchFamily="2" charset="2"/>
              <a:buChar char="n"/>
              <a:defRPr>
                <a:solidFill>
                  <a:schemeClr val="tx1"/>
                </a:solidFill>
                <a:latin typeface="+mn-lt"/>
              </a:defRPr>
            </a:lvl7pPr>
            <a:lvl8pPr marL="2451100" indent="-277813" algn="l" rtl="0" fontAlgn="base">
              <a:spcBef>
                <a:spcPct val="0"/>
              </a:spcBef>
              <a:spcAft>
                <a:spcPct val="40000"/>
              </a:spcAft>
              <a:buClr>
                <a:schemeClr val="bg2"/>
              </a:buClr>
              <a:buFont typeface="Wingdings" pitchFamily="2" charset="2"/>
              <a:buChar char="n"/>
              <a:defRPr>
                <a:solidFill>
                  <a:schemeClr val="tx1"/>
                </a:solidFill>
                <a:latin typeface="+mn-lt"/>
              </a:defRPr>
            </a:lvl8pPr>
            <a:lvl9pPr marL="2908300" indent="-277813" algn="l" rtl="0" fontAlgn="base">
              <a:spcBef>
                <a:spcPct val="0"/>
              </a:spcBef>
              <a:spcAft>
                <a:spcPct val="40000"/>
              </a:spcAft>
              <a:buClr>
                <a:schemeClr val="bg2"/>
              </a:buClr>
              <a:buFont typeface="Wingdings" pitchFamily="2" charset="2"/>
              <a:buChar char="n"/>
              <a:defRPr>
                <a:solidFill>
                  <a:schemeClr val="tx1"/>
                </a:solidFill>
                <a:latin typeface="+mn-lt"/>
              </a:defRPr>
            </a:lvl9pPr>
          </a:lstStyle>
          <a:p>
            <a:pPr marL="342900" lvl="1" indent="-342900" eaLnBrk="1" hangingPunct="1">
              <a:lnSpc>
                <a:spcPts val="3000"/>
              </a:lnSpc>
              <a:buClr>
                <a:schemeClr val="tx1"/>
              </a:buClr>
              <a:defRPr/>
            </a:pPr>
            <a:endParaRPr lang="de-DE" sz="1800" kern="0" dirty="0" smtClean="0">
              <a:ea typeface="+mn-ea"/>
              <a:cs typeface="ＭＳ Ｐゴシック" charset="-128"/>
            </a:endParaRPr>
          </a:p>
        </p:txBody>
      </p:sp>
      <p:pic>
        <p:nvPicPr>
          <p:cNvPr id="819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175" y="1268760"/>
            <a:ext cx="4179888"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65" t="3422" r="3340" b="1840"/>
          <a:stretch/>
        </p:blipFill>
        <p:spPr bwMode="auto">
          <a:xfrm>
            <a:off x="4575174" y="3067050"/>
            <a:ext cx="40417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1696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de-DE" dirty="0"/>
              <a:t>Ladeinfrastruktur für eine gemeinschaftliche </a:t>
            </a:r>
            <a:r>
              <a:rPr lang="de-DE" dirty="0" smtClean="0"/>
              <a:t>Mobilität</a:t>
            </a:r>
            <a:br>
              <a:rPr lang="de-DE" dirty="0" smtClean="0"/>
            </a:br>
            <a:r>
              <a:rPr lang="de-DE" sz="2000" dirty="0" smtClean="0">
                <a:solidFill>
                  <a:schemeClr val="tx2"/>
                </a:solidFill>
              </a:rPr>
              <a:t>Unsichtbare Ladestationen im urbanen Raum</a:t>
            </a:r>
            <a:endParaRPr lang="de-DE" sz="2000" dirty="0">
              <a:solidFill>
                <a:schemeClr val="tx2"/>
              </a:solidFill>
            </a:endParaRPr>
          </a:p>
        </p:txBody>
      </p:sp>
      <p:sp>
        <p:nvSpPr>
          <p:cNvPr id="20" name="Inhaltsplatzhalter 19"/>
          <p:cNvSpPr>
            <a:spLocks noGrp="1"/>
          </p:cNvSpPr>
          <p:nvPr>
            <p:ph idx="1"/>
          </p:nvPr>
        </p:nvSpPr>
        <p:spPr>
          <a:xfrm>
            <a:off x="466725" y="1773238"/>
            <a:ext cx="5436000" cy="4248150"/>
          </a:xfrm>
        </p:spPr>
        <p:txBody>
          <a:bodyPr/>
          <a:lstStyle/>
          <a:p>
            <a:pPr lvl="0"/>
            <a:r>
              <a:rPr lang="de-DE" dirty="0" smtClean="0"/>
              <a:t>Alle Komponenten der Ladetechnik außer der Spule werden in ein Unterflurverteilersystem integriert</a:t>
            </a:r>
          </a:p>
          <a:p>
            <a:pPr lvl="0"/>
            <a:endParaRPr lang="de-DE" dirty="0" smtClean="0"/>
          </a:p>
          <a:p>
            <a:pPr lvl="0"/>
            <a:r>
              <a:rPr lang="de-DE" dirty="0" smtClean="0"/>
              <a:t>Die Teile werden an einem Rahmen aus standardisierten </a:t>
            </a:r>
            <a:r>
              <a:rPr lang="de-DE" dirty="0" err="1" smtClean="0"/>
              <a:t>Strebenprofilen</a:t>
            </a:r>
            <a:r>
              <a:rPr lang="de-DE" dirty="0" smtClean="0"/>
              <a:t> befestigt</a:t>
            </a:r>
          </a:p>
          <a:p>
            <a:pPr lvl="0"/>
            <a:endParaRPr lang="de-DE" dirty="0" smtClean="0"/>
          </a:p>
          <a:p>
            <a:pPr lvl="0"/>
            <a:r>
              <a:rPr lang="de-DE" dirty="0" smtClean="0"/>
              <a:t>Eine Taucherglocke im Unterflurverteilersystem schützt die Ladetechnik vor eindringendem Wasser und Schmutz</a:t>
            </a:r>
          </a:p>
          <a:p>
            <a:pPr lvl="0"/>
            <a:endParaRPr lang="de-DE" dirty="0" smtClean="0"/>
          </a:p>
          <a:p>
            <a:pPr lvl="0"/>
            <a:r>
              <a:rPr lang="de-DE" dirty="0" smtClean="0"/>
              <a:t>Eine Hebevorrichtung erlaubt Zugriff auf die Komponenten für Wartungsarbeiten</a:t>
            </a:r>
            <a:endParaRPr lang="de-DE"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711" y="1098528"/>
            <a:ext cx="2731014" cy="2526797"/>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200" y="4517698"/>
            <a:ext cx="1008112" cy="1358844"/>
          </a:xfrm>
          <a:prstGeom prst="rect">
            <a:avLst/>
          </a:prstGeom>
        </p:spPr>
      </p:pic>
      <p:pic>
        <p:nvPicPr>
          <p:cNvPr id="4"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5085" y="3625324"/>
            <a:ext cx="989639" cy="2251219"/>
          </a:xfrm>
          <a:prstGeom prst="rect">
            <a:avLst/>
          </a:prstGeom>
        </p:spPr>
      </p:pic>
    </p:spTree>
    <p:extLst>
      <p:ext uri="{BB962C8B-B14F-4D97-AF65-F5344CB8AC3E}">
        <p14:creationId xmlns:p14="http://schemas.microsoft.com/office/powerpoint/2010/main" val="3794546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de-DE" dirty="0"/>
              <a:t>Ladeinfrastruktur für eine gemeinschaftliche </a:t>
            </a:r>
            <a:r>
              <a:rPr lang="de-DE" dirty="0" smtClean="0"/>
              <a:t>Mobilität</a:t>
            </a:r>
            <a:br>
              <a:rPr lang="de-DE" dirty="0" smtClean="0"/>
            </a:br>
            <a:r>
              <a:rPr lang="de-DE" sz="2000" dirty="0" smtClean="0">
                <a:solidFill>
                  <a:schemeClr val="tx2"/>
                </a:solidFill>
              </a:rPr>
              <a:t>Unsichtbare Ladestationen im urbanen Raum</a:t>
            </a:r>
            <a:endParaRPr lang="de-DE" sz="2000" dirty="0">
              <a:solidFill>
                <a:schemeClr val="tx2"/>
              </a:solidFill>
            </a:endParaRPr>
          </a:p>
        </p:txBody>
      </p:sp>
      <p:sp>
        <p:nvSpPr>
          <p:cNvPr id="20" name="Inhaltsplatzhalter 19"/>
          <p:cNvSpPr>
            <a:spLocks noGrp="1"/>
          </p:cNvSpPr>
          <p:nvPr>
            <p:ph idx="1"/>
          </p:nvPr>
        </p:nvSpPr>
        <p:spPr>
          <a:xfrm>
            <a:off x="466725" y="1773238"/>
            <a:ext cx="5184000" cy="4248150"/>
          </a:xfrm>
        </p:spPr>
        <p:txBody>
          <a:bodyPr/>
          <a:lstStyle/>
          <a:p>
            <a:pPr lvl="0"/>
            <a:r>
              <a:rPr lang="de-DE" dirty="0" smtClean="0"/>
              <a:t>Die Komponenten der Ladetechnik erzeugen Wärme aufgrund von Verlustleistung</a:t>
            </a:r>
          </a:p>
          <a:p>
            <a:pPr lvl="0"/>
            <a:r>
              <a:rPr lang="de-DE" dirty="0" smtClean="0"/>
              <a:t>Insbesondere die Leistungselektronik muss für einen fehlerfreien Dauerbetrieb gekühlt werden</a:t>
            </a:r>
          </a:p>
          <a:p>
            <a:pPr lvl="0"/>
            <a:r>
              <a:rPr lang="de-DE" dirty="0" smtClean="0"/>
              <a:t>Trotz der notwendigen Wärmeabfuhr soll die Ladetechnik im urbanen Raum nicht sichtbar sein</a:t>
            </a:r>
          </a:p>
          <a:p>
            <a:pPr lvl="0"/>
            <a:r>
              <a:rPr lang="de-DE" dirty="0" smtClean="0"/>
              <a:t>Es kommt eine Wasserkühlung mit </a:t>
            </a:r>
            <a:r>
              <a:rPr lang="de-DE" dirty="0" err="1" smtClean="0"/>
              <a:t>geschlos-senem</a:t>
            </a:r>
            <a:r>
              <a:rPr lang="de-DE" dirty="0" smtClean="0"/>
              <a:t> Kühlwasserkreislauf zum Einsatz</a:t>
            </a:r>
          </a:p>
          <a:p>
            <a:pPr lvl="0"/>
            <a:r>
              <a:rPr lang="de-DE" dirty="0" smtClean="0"/>
              <a:t>Die Wärme wird über ein Wärmetauscher-element im Erdreich abgeführt</a:t>
            </a:r>
            <a:endParaRPr lang="de-DE"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436179"/>
            <a:ext cx="1338075" cy="2356109"/>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8154" y="1773238"/>
            <a:ext cx="1496571" cy="3681991"/>
          </a:xfrm>
          <a:prstGeom prst="rect">
            <a:avLst/>
          </a:prstGeom>
        </p:spPr>
      </p:pic>
    </p:spTree>
    <p:extLst>
      <p:ext uri="{BB962C8B-B14F-4D97-AF65-F5344CB8AC3E}">
        <p14:creationId xmlns:p14="http://schemas.microsoft.com/office/powerpoint/2010/main" val="21995282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984885"/>
          </a:xfrm>
        </p:spPr>
        <p:txBody>
          <a:bodyPr/>
          <a:lstStyle/>
          <a:p>
            <a:r>
              <a:rPr lang="en-US" dirty="0" err="1">
                <a:solidFill>
                  <a:srgbClr val="000000"/>
                </a:solidFill>
              </a:rPr>
              <a:t>GeMo</a:t>
            </a:r>
            <a:r>
              <a:rPr lang="en-US" dirty="0">
                <a:solidFill>
                  <a:srgbClr val="000000"/>
                </a:solidFill>
              </a:rPr>
              <a:t>: </a:t>
            </a:r>
            <a:r>
              <a:rPr lang="en-US" dirty="0" err="1">
                <a:solidFill>
                  <a:srgbClr val="000000"/>
                </a:solidFill>
              </a:rPr>
              <a:t>Gemeinschaftlich</a:t>
            </a:r>
            <a:r>
              <a:rPr lang="en-US" dirty="0">
                <a:solidFill>
                  <a:srgbClr val="000000"/>
                </a:solidFill>
              </a:rPr>
              <a:t>-e-</a:t>
            </a:r>
            <a:r>
              <a:rPr lang="en-US" dirty="0" err="1">
                <a:solidFill>
                  <a:srgbClr val="000000"/>
                </a:solidFill>
              </a:rPr>
              <a:t>Mobilität</a:t>
            </a:r>
            <a:r>
              <a:rPr lang="en-US" dirty="0">
                <a:solidFill>
                  <a:srgbClr val="000000"/>
                </a:solidFill>
              </a:rPr>
              <a:t/>
            </a:r>
            <a:br>
              <a:rPr lang="en-US" dirty="0">
                <a:solidFill>
                  <a:srgbClr val="000000"/>
                </a:solidFill>
              </a:rPr>
            </a:br>
            <a:r>
              <a:rPr lang="de-DE" sz="2000" dirty="0">
                <a:solidFill>
                  <a:srgbClr val="006E92"/>
                </a:solidFill>
                <a:ea typeface="Microsoft YaHei"/>
              </a:rPr>
              <a:t>…ist eine Projektinitiative der Fraunhofer-Gesellschaft im Rahmen des „Märkte-von-Übermorgen-“Programmes</a:t>
            </a:r>
            <a:endParaRPr lang="de-DE" dirty="0"/>
          </a:p>
        </p:txBody>
      </p:sp>
      <p:pic>
        <p:nvPicPr>
          <p:cNvPr id="4" name="Grafik 3"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83723" t="37799" r="4529" b="49195"/>
          <a:stretch/>
        </p:blipFill>
        <p:spPr>
          <a:xfrm>
            <a:off x="474663" y="1447799"/>
            <a:ext cx="8203924" cy="4419601"/>
          </a:xfrm>
          <a:prstGeom prst="rect">
            <a:avLst/>
          </a:prstGeom>
        </p:spPr>
      </p:pic>
      <p:sp>
        <p:nvSpPr>
          <p:cNvPr id="5" name="Auf der gleichen Seite des Rechtecks liegende Ecken abrunden 4"/>
          <p:cNvSpPr/>
          <p:nvPr/>
        </p:nvSpPr>
        <p:spPr bwMode="auto">
          <a:xfrm>
            <a:off x="642040" y="1628774"/>
            <a:ext cx="7848872" cy="3857625"/>
          </a:xfrm>
          <a:prstGeom prst="round2SameRect">
            <a:avLst/>
          </a:prstGeom>
          <a:solidFill>
            <a:schemeClr val="bg1"/>
          </a:solidFill>
          <a:ln>
            <a:noFill/>
          </a:ln>
          <a:effectLst/>
          <a:extLst/>
        </p:spPr>
        <p:txBody>
          <a:bodyPr vert="horz" wrap="square" lIns="0" tIns="0" rIns="0" bIns="0" numCol="1" rtlCol="0" anchor="ctr" anchorCtr="0" compatLnSpc="1">
            <a:prstTxWarp prst="textNoShape">
              <a:avLst/>
            </a:prstTxWarp>
          </a:bodyPr>
          <a:lstStyle/>
          <a:p>
            <a:pPr marL="285750" indent="-285750">
              <a:spcAft>
                <a:spcPct val="40000"/>
              </a:spcAft>
              <a:buClr>
                <a:srgbClr val="006E92"/>
              </a:buClr>
              <a:buSzPct val="150000"/>
              <a:buFont typeface="Wingdings" panose="05000000000000000000" pitchFamily="2" charset="2"/>
              <a:buChar char="§"/>
            </a:pPr>
            <a:endParaRPr lang="de-DE" sz="1600" dirty="0" smtClean="0">
              <a:solidFill>
                <a:srgbClr val="000000"/>
              </a:solidFill>
              <a:cs typeface="+mn-cs"/>
            </a:endParaRPr>
          </a:p>
          <a:p>
            <a:pPr marL="285750" indent="-285750">
              <a:spcAft>
                <a:spcPct val="40000"/>
              </a:spcAft>
              <a:buClr>
                <a:srgbClr val="006E92"/>
              </a:buClr>
              <a:buSzPct val="150000"/>
              <a:buFont typeface="Wingdings" panose="05000000000000000000" pitchFamily="2" charset="2"/>
              <a:buChar char="§"/>
            </a:pPr>
            <a:endParaRPr lang="de-DE" sz="1600" dirty="0">
              <a:solidFill>
                <a:srgbClr val="000000"/>
              </a:solidFill>
              <a:cs typeface="+mn-cs"/>
            </a:endParaRPr>
          </a:p>
          <a:p>
            <a:pPr marL="285750" indent="-285750">
              <a:spcAft>
                <a:spcPct val="40000"/>
              </a:spcAft>
              <a:buClr>
                <a:srgbClr val="006E92"/>
              </a:buClr>
              <a:buSzPct val="150000"/>
              <a:buFont typeface="Wingdings" panose="05000000000000000000" pitchFamily="2" charset="2"/>
              <a:buChar char="§"/>
            </a:pPr>
            <a:endParaRPr lang="de-DE" sz="1600" dirty="0" smtClean="0">
              <a:solidFill>
                <a:srgbClr val="000000"/>
              </a:solidFill>
              <a:cs typeface="+mn-cs"/>
            </a:endParaRPr>
          </a:p>
          <a:p>
            <a:pPr marL="285750" indent="-285750">
              <a:spcAft>
                <a:spcPct val="40000"/>
              </a:spcAft>
              <a:buClr>
                <a:srgbClr val="006E92"/>
              </a:buClr>
              <a:buSzPct val="150000"/>
              <a:buFont typeface="Wingdings" panose="05000000000000000000" pitchFamily="2" charset="2"/>
              <a:buChar char="§"/>
            </a:pPr>
            <a:endParaRPr lang="de-DE" sz="1600" dirty="0">
              <a:solidFill>
                <a:srgbClr val="000000"/>
              </a:solidFill>
              <a:cs typeface="+mn-cs"/>
            </a:endParaRPr>
          </a:p>
          <a:p>
            <a:pPr algn="ctr">
              <a:spcAft>
                <a:spcPct val="40000"/>
              </a:spcAft>
              <a:buClr>
                <a:srgbClr val="006E92"/>
              </a:buClr>
              <a:buSzPct val="150000"/>
            </a:pPr>
            <a:r>
              <a:rPr lang="de-DE" sz="2000" dirty="0" smtClean="0">
                <a:solidFill>
                  <a:srgbClr val="000000"/>
                </a:solidFill>
                <a:cs typeface="+mn-cs"/>
              </a:rPr>
              <a:t>Gemeinschaftlich genutzte (Elektro-)Mobilitätsressourcen:</a:t>
            </a:r>
          </a:p>
          <a:p>
            <a:pPr algn="ctr">
              <a:spcAft>
                <a:spcPct val="40000"/>
              </a:spcAft>
              <a:buClr>
                <a:srgbClr val="006E92"/>
              </a:buClr>
              <a:buSzPct val="150000"/>
            </a:pPr>
            <a:endParaRPr lang="de-DE" sz="1200" dirty="0">
              <a:solidFill>
                <a:srgbClr val="000000"/>
              </a:solidFill>
              <a:cs typeface="+mn-cs"/>
            </a:endParaRPr>
          </a:p>
          <a:p>
            <a:pPr algn="ctr">
              <a:spcAft>
                <a:spcPct val="40000"/>
              </a:spcAft>
              <a:buClr>
                <a:srgbClr val="006E92"/>
              </a:buClr>
              <a:buSzPct val="150000"/>
            </a:pPr>
            <a:r>
              <a:rPr lang="de-DE" sz="2000" b="1" dirty="0" smtClean="0">
                <a:solidFill>
                  <a:srgbClr val="000000"/>
                </a:solidFill>
                <a:cs typeface="+mn-cs"/>
              </a:rPr>
              <a:t>FAHRZEUGE        ENERGIE         </a:t>
            </a:r>
            <a:r>
              <a:rPr lang="de-DE" sz="2000" b="1" dirty="0" err="1" smtClean="0">
                <a:solidFill>
                  <a:srgbClr val="000000"/>
                </a:solidFill>
                <a:cs typeface="+mn-cs"/>
              </a:rPr>
              <a:t>IuK</a:t>
            </a:r>
            <a:r>
              <a:rPr lang="de-DE" sz="2000" b="1" dirty="0" smtClean="0">
                <a:solidFill>
                  <a:srgbClr val="000000"/>
                </a:solidFill>
                <a:cs typeface="+mn-cs"/>
              </a:rPr>
              <a:t>-TECHNOLOGIEN</a:t>
            </a:r>
            <a:endParaRPr lang="de-DE" sz="2000" dirty="0">
              <a:solidFill>
                <a:srgbClr val="000000"/>
              </a:solidFill>
              <a:cs typeface="+mn-cs"/>
            </a:endParaRPr>
          </a:p>
          <a:p>
            <a:pPr marL="2571750" lvl="5" indent="-285750">
              <a:spcAft>
                <a:spcPct val="40000"/>
              </a:spcAft>
              <a:buClr>
                <a:srgbClr val="006E92"/>
              </a:buClr>
              <a:buSzPct val="150000"/>
              <a:buFont typeface="Wingdings" panose="05000000000000000000" pitchFamily="2" charset="2"/>
              <a:buChar char="§"/>
            </a:pPr>
            <a:endParaRPr lang="de-DE" sz="1600" dirty="0" smtClean="0">
              <a:solidFill>
                <a:srgbClr val="000000"/>
              </a:solidFill>
              <a:cs typeface="+mn-cs"/>
            </a:endParaRPr>
          </a:p>
          <a:p>
            <a:pPr marL="2571750" lvl="5" indent="-285750">
              <a:spcAft>
                <a:spcPct val="40000"/>
              </a:spcAft>
              <a:buClr>
                <a:srgbClr val="006E92"/>
              </a:buClr>
              <a:buSzPct val="150000"/>
              <a:buFont typeface="Wingdings" panose="05000000000000000000" pitchFamily="2" charset="2"/>
              <a:buChar char="§"/>
            </a:pPr>
            <a:r>
              <a:rPr lang="de-DE" sz="1600" dirty="0" smtClean="0">
                <a:solidFill>
                  <a:srgbClr val="000000"/>
                </a:solidFill>
                <a:cs typeface="+mn-cs"/>
              </a:rPr>
              <a:t>Ein Fraunhofer „Übermorgen“-Projekt</a:t>
            </a:r>
          </a:p>
          <a:p>
            <a:pPr marL="2571750" lvl="5" indent="-285750">
              <a:spcAft>
                <a:spcPct val="40000"/>
              </a:spcAft>
              <a:buClr>
                <a:srgbClr val="006E92"/>
              </a:buClr>
              <a:buSzPct val="150000"/>
              <a:buFont typeface="Wingdings" panose="05000000000000000000" pitchFamily="2" charset="2"/>
              <a:buChar char="§"/>
            </a:pPr>
            <a:r>
              <a:rPr lang="de-DE" sz="1600" dirty="0" smtClean="0">
                <a:solidFill>
                  <a:srgbClr val="000000"/>
                </a:solidFill>
                <a:cs typeface="+mn-cs"/>
              </a:rPr>
              <a:t>Projektlaufzeit: November 2011- Oktober 2014</a:t>
            </a:r>
          </a:p>
          <a:p>
            <a:pPr marL="2571750" lvl="5" indent="-285750">
              <a:spcAft>
                <a:spcPct val="40000"/>
              </a:spcAft>
              <a:buClr>
                <a:srgbClr val="006E92"/>
              </a:buClr>
              <a:buSzPct val="150000"/>
              <a:buFont typeface="Wingdings" panose="05000000000000000000" pitchFamily="2" charset="2"/>
              <a:buChar char="§"/>
            </a:pPr>
            <a:r>
              <a:rPr lang="de-DE" sz="1600" dirty="0" smtClean="0">
                <a:solidFill>
                  <a:srgbClr val="000000"/>
                </a:solidFill>
                <a:cs typeface="+mn-cs"/>
              </a:rPr>
              <a:t>Projektvolumen: ~4,5 Mio. €</a:t>
            </a:r>
          </a:p>
          <a:p>
            <a:pPr>
              <a:spcAft>
                <a:spcPct val="40000"/>
              </a:spcAft>
              <a:buClr>
                <a:srgbClr val="006E92"/>
              </a:buClr>
              <a:buSzPct val="150000"/>
            </a:pPr>
            <a:endParaRPr lang="de-DE" sz="1600" dirty="0">
              <a:solidFill>
                <a:srgbClr val="000000"/>
              </a:solidFill>
              <a:cs typeface="+mn-cs"/>
            </a:endParaRPr>
          </a:p>
          <a:p>
            <a:pPr>
              <a:spcAft>
                <a:spcPct val="40000"/>
              </a:spcAft>
              <a:buClr>
                <a:srgbClr val="006E92"/>
              </a:buClr>
              <a:buSzPct val="150000"/>
            </a:pPr>
            <a:endParaRPr lang="de-DE" sz="1600" dirty="0" smtClean="0">
              <a:solidFill>
                <a:srgbClr val="000000"/>
              </a:solidFill>
              <a:cs typeface="+mn-cs"/>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939" y="4354513"/>
            <a:ext cx="152400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2863" y="1666726"/>
            <a:ext cx="3846512" cy="112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7"/>
          <p:cNvSpPr/>
          <p:nvPr/>
        </p:nvSpPr>
        <p:spPr bwMode="auto">
          <a:xfrm>
            <a:off x="247650" y="5438775"/>
            <a:ext cx="8601075" cy="428625"/>
          </a:xfrm>
          <a:prstGeom prst="rect">
            <a:avLst/>
          </a:prstGeom>
          <a:gradFill flip="none" rotWithShape="1">
            <a:gsLst>
              <a:gs pos="0">
                <a:schemeClr val="bg1"/>
              </a:gs>
              <a:gs pos="99000">
                <a:schemeClr val="bg1">
                  <a:alpha val="0"/>
                </a:schemeClr>
              </a:gs>
            </a:gsLst>
            <a:lin ang="16200000" scaled="1"/>
            <a:tileRect/>
          </a:gra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Tree>
    <p:extLst>
      <p:ext uri="{BB962C8B-B14F-4D97-AF65-F5344CB8AC3E}">
        <p14:creationId xmlns:p14="http://schemas.microsoft.com/office/powerpoint/2010/main" val="2411908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de-DE" dirty="0"/>
              <a:t>Ladeinfrastruktur für eine gemeinschaftliche </a:t>
            </a:r>
            <a:r>
              <a:rPr lang="de-DE" dirty="0" smtClean="0"/>
              <a:t>Mobilität</a:t>
            </a:r>
            <a:br>
              <a:rPr lang="de-DE" dirty="0" smtClean="0"/>
            </a:br>
            <a:r>
              <a:rPr lang="de-DE" sz="2000" dirty="0" smtClean="0">
                <a:solidFill>
                  <a:schemeClr val="tx2"/>
                </a:solidFill>
              </a:rPr>
              <a:t>Unsichtbare Ladestationen im urbanen Raum</a:t>
            </a:r>
            <a:endParaRPr lang="de-DE" sz="2000" dirty="0">
              <a:solidFill>
                <a:schemeClr val="tx2"/>
              </a:solidFill>
            </a:endParaRPr>
          </a:p>
        </p:txBody>
      </p:sp>
      <p:sp>
        <p:nvSpPr>
          <p:cNvPr id="20" name="Inhaltsplatzhalter 19"/>
          <p:cNvSpPr>
            <a:spLocks noGrp="1"/>
          </p:cNvSpPr>
          <p:nvPr>
            <p:ph idx="1"/>
          </p:nvPr>
        </p:nvSpPr>
        <p:spPr>
          <a:xfrm>
            <a:off x="466725" y="1773238"/>
            <a:ext cx="5148000" cy="4248150"/>
          </a:xfrm>
        </p:spPr>
        <p:txBody>
          <a:bodyPr/>
          <a:lstStyle/>
          <a:p>
            <a:pPr lvl="0"/>
            <a:r>
              <a:rPr lang="de-DE" dirty="0" smtClean="0"/>
              <a:t>Der Aufbau im Unterflurverteilersystem ist konform mit den Vorschriften für elektrische </a:t>
            </a:r>
            <a:r>
              <a:rPr lang="de-DE" dirty="0"/>
              <a:t>Installationen (VDE 0100 </a:t>
            </a:r>
            <a:r>
              <a:rPr lang="de-DE" dirty="0" smtClean="0"/>
              <a:t>etc.)</a:t>
            </a:r>
          </a:p>
          <a:p>
            <a:pPr lvl="0"/>
            <a:r>
              <a:rPr lang="de-DE" dirty="0" smtClean="0"/>
              <a:t>Es liegen drei getrennte Stromkreise vor (Leistungs-, Steuer- und Kühlkomponenten)</a:t>
            </a:r>
          </a:p>
          <a:p>
            <a:pPr lvl="0"/>
            <a:r>
              <a:rPr lang="de-DE" dirty="0" smtClean="0"/>
              <a:t>Maßnahmen zur Sicherstellung der elektromagnetischen Verträglichkeit:</a:t>
            </a:r>
          </a:p>
          <a:p>
            <a:pPr lvl="1"/>
            <a:r>
              <a:rPr lang="de-DE" dirty="0" smtClean="0"/>
              <a:t>Schirmung empfindlicher und strahlender Komponenten</a:t>
            </a:r>
          </a:p>
          <a:p>
            <a:pPr lvl="1"/>
            <a:r>
              <a:rPr lang="de-DE" dirty="0" smtClean="0"/>
              <a:t>Trennung der Kabel der verschiedenen Stromkreise</a:t>
            </a:r>
          </a:p>
          <a:p>
            <a:pPr lvl="0"/>
            <a:r>
              <a:rPr lang="de-DE" dirty="0" smtClean="0"/>
              <a:t>Drahtlose Kommunikation mit der Lade-technik über unterirdische Antennen</a:t>
            </a:r>
            <a:endParaRPr lang="de-DE"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986" y="1780300"/>
            <a:ext cx="2898738" cy="4024964"/>
          </a:xfrm>
          <a:prstGeom prst="rect">
            <a:avLst/>
          </a:prstGeom>
        </p:spPr>
      </p:pic>
    </p:spTree>
    <p:extLst>
      <p:ext uri="{BB962C8B-B14F-4D97-AF65-F5344CB8AC3E}">
        <p14:creationId xmlns:p14="http://schemas.microsoft.com/office/powerpoint/2010/main" val="2409530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en-US" dirty="0" err="1"/>
              <a:t>GeMo</a:t>
            </a:r>
            <a:r>
              <a:rPr lang="en-US" dirty="0"/>
              <a:t> - </a:t>
            </a:r>
            <a:r>
              <a:rPr lang="en-US" dirty="0" err="1" smtClean="0"/>
              <a:t>Gemeinschaftlich</a:t>
            </a:r>
            <a:r>
              <a:rPr lang="en-US" dirty="0" smtClean="0"/>
              <a:t>-e-</a:t>
            </a:r>
            <a:r>
              <a:rPr lang="en-US" dirty="0" err="1" smtClean="0"/>
              <a:t>Mobilität</a:t>
            </a:r>
            <a:r>
              <a:rPr lang="en-US" dirty="0" smtClean="0"/>
              <a:t/>
            </a:r>
            <a:br>
              <a:rPr lang="en-US" dirty="0" smtClean="0"/>
            </a:br>
            <a:r>
              <a:rPr lang="en-US" sz="2000" dirty="0" smtClean="0">
                <a:solidFill>
                  <a:schemeClr val="tx2"/>
                </a:solidFill>
              </a:rPr>
              <a:t>Stand 418 - Halle B4</a:t>
            </a:r>
            <a:endParaRPr lang="de-DE" dirty="0">
              <a:solidFill>
                <a:schemeClr val="tx2"/>
              </a:solidFill>
            </a:endParaRPr>
          </a:p>
        </p:txBody>
      </p:sp>
      <p:sp>
        <p:nvSpPr>
          <p:cNvPr id="20" name="Inhaltsplatzhalter 19"/>
          <p:cNvSpPr>
            <a:spLocks noGrp="1"/>
          </p:cNvSpPr>
          <p:nvPr>
            <p:ph idx="1"/>
          </p:nvPr>
        </p:nvSpPr>
        <p:spPr>
          <a:xfrm>
            <a:off x="466725" y="1773238"/>
            <a:ext cx="8208000" cy="4248150"/>
          </a:xfrm>
        </p:spPr>
        <p:txBody>
          <a:bodyPr/>
          <a:lstStyle/>
          <a:p>
            <a:pPr lvl="0"/>
            <a:r>
              <a:rPr lang="de-DE" dirty="0" smtClean="0"/>
              <a:t>Technologien für die Welt von übermorgen - schon heute zum Anfassen</a:t>
            </a:r>
          </a:p>
          <a:p>
            <a:pPr lvl="0"/>
            <a:r>
              <a:rPr lang="de-DE" dirty="0" smtClean="0"/>
              <a:t>Besichtigen Sie unsere Lösungen am Stand 418 – Halle B4</a:t>
            </a:r>
            <a:endParaRPr lang="de-DE" dirty="0"/>
          </a:p>
        </p:txBody>
      </p:sp>
      <p:pic>
        <p:nvPicPr>
          <p:cNvPr id="102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582749" y="2451078"/>
            <a:ext cx="5978502" cy="3498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eck 1"/>
          <p:cNvSpPr/>
          <p:nvPr/>
        </p:nvSpPr>
        <p:spPr bwMode="auto">
          <a:xfrm>
            <a:off x="3707904" y="3594787"/>
            <a:ext cx="468000" cy="612000"/>
          </a:xfrm>
          <a:prstGeom prst="rect">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Tree>
    <p:extLst>
      <p:ext uri="{BB962C8B-B14F-4D97-AF65-F5344CB8AC3E}">
        <p14:creationId xmlns:p14="http://schemas.microsoft.com/office/powerpoint/2010/main" val="41435448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984885"/>
          </a:xfrm>
        </p:spPr>
        <p:txBody>
          <a:bodyPr/>
          <a:lstStyle/>
          <a:p>
            <a:r>
              <a:rPr lang="en-US" dirty="0" err="1">
                <a:solidFill>
                  <a:srgbClr val="000000"/>
                </a:solidFill>
              </a:rPr>
              <a:t>GeMo</a:t>
            </a:r>
            <a:r>
              <a:rPr lang="en-US" dirty="0">
                <a:solidFill>
                  <a:srgbClr val="000000"/>
                </a:solidFill>
              </a:rPr>
              <a:t>: Das </a:t>
            </a:r>
            <a:r>
              <a:rPr lang="en-US" dirty="0" err="1">
                <a:solidFill>
                  <a:srgbClr val="000000"/>
                </a:solidFill>
              </a:rPr>
              <a:t>Konsortium</a:t>
            </a:r>
            <a:r>
              <a:rPr lang="en-US" dirty="0">
                <a:solidFill>
                  <a:srgbClr val="000000"/>
                </a:solidFill>
              </a:rPr>
              <a:t> </a:t>
            </a:r>
            <a:br>
              <a:rPr lang="en-US" dirty="0">
                <a:solidFill>
                  <a:srgbClr val="000000"/>
                </a:solidFill>
              </a:rPr>
            </a:br>
            <a:r>
              <a:rPr lang="de-DE" sz="2000" dirty="0">
                <a:solidFill>
                  <a:srgbClr val="006E92"/>
                </a:solidFill>
                <a:ea typeface="Microsoft YaHei"/>
              </a:rPr>
              <a:t>…besteht auch sechs Fraunhofer-Instituten mit komplementären Kompetenzen</a:t>
            </a:r>
            <a:endParaRPr lang="de-DE" dirty="0"/>
          </a:p>
        </p:txBody>
      </p:sp>
      <p:pic>
        <p:nvPicPr>
          <p:cNvPr id="4" name="Grafik 3"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83723" t="37799" r="4529" b="49195"/>
          <a:stretch/>
        </p:blipFill>
        <p:spPr>
          <a:xfrm>
            <a:off x="474663" y="1447799"/>
            <a:ext cx="8203924" cy="4419601"/>
          </a:xfrm>
          <a:prstGeom prst="rect">
            <a:avLst/>
          </a:prstGeom>
        </p:spPr>
      </p:pic>
      <p:sp>
        <p:nvSpPr>
          <p:cNvPr id="5" name="Auf der gleichen Seite des Rechtecks liegende Ecken abrunden 4"/>
          <p:cNvSpPr/>
          <p:nvPr/>
        </p:nvSpPr>
        <p:spPr bwMode="auto">
          <a:xfrm>
            <a:off x="642040" y="1628774"/>
            <a:ext cx="7848872" cy="3857625"/>
          </a:xfrm>
          <a:prstGeom prst="round2SameRect">
            <a:avLst/>
          </a:prstGeom>
          <a:solidFill>
            <a:schemeClr val="bg1"/>
          </a:solidFill>
          <a:ln>
            <a:noFill/>
          </a:ln>
          <a:effectLst/>
          <a:extLst/>
        </p:spPr>
        <p:txBody>
          <a:bodyPr vert="horz" wrap="square" lIns="0" tIns="0" rIns="0" bIns="0" numCol="1" rtlCol="0" anchor="ctr" anchorCtr="0" compatLnSpc="1">
            <a:prstTxWarp prst="textNoShape">
              <a:avLst/>
            </a:prstTxWarp>
          </a:bodyPr>
          <a:lstStyle/>
          <a:p>
            <a:pPr marL="285750" indent="-285750">
              <a:spcAft>
                <a:spcPct val="40000"/>
              </a:spcAft>
              <a:buClr>
                <a:srgbClr val="006E92"/>
              </a:buClr>
              <a:buSzPct val="150000"/>
              <a:buFont typeface="Wingdings" panose="05000000000000000000" pitchFamily="2" charset="2"/>
              <a:buChar char="§"/>
            </a:pPr>
            <a:endParaRPr lang="de-DE" sz="1600" dirty="0" smtClean="0">
              <a:solidFill>
                <a:srgbClr val="000000"/>
              </a:solidFill>
              <a:cs typeface="+mn-cs"/>
            </a:endParaRPr>
          </a:p>
          <a:p>
            <a:pPr marL="285750" indent="-285750">
              <a:spcAft>
                <a:spcPct val="40000"/>
              </a:spcAft>
              <a:buClr>
                <a:srgbClr val="006E92"/>
              </a:buClr>
              <a:buSzPct val="150000"/>
              <a:buFont typeface="Wingdings" panose="05000000000000000000" pitchFamily="2" charset="2"/>
              <a:buChar char="§"/>
            </a:pPr>
            <a:endParaRPr lang="de-DE" sz="1600" dirty="0">
              <a:solidFill>
                <a:srgbClr val="000000"/>
              </a:solidFill>
              <a:cs typeface="+mn-cs"/>
            </a:endParaRPr>
          </a:p>
        </p:txBody>
      </p:sp>
      <p:grpSp>
        <p:nvGrpSpPr>
          <p:cNvPr id="6" name="Gruppieren 5"/>
          <p:cNvGrpSpPr/>
          <p:nvPr/>
        </p:nvGrpSpPr>
        <p:grpSpPr>
          <a:xfrm>
            <a:off x="818302" y="1772864"/>
            <a:ext cx="7344623" cy="3575316"/>
            <a:chOff x="704002" y="1591888"/>
            <a:chExt cx="7972454" cy="4077007"/>
          </a:xfrm>
        </p:grpSpPr>
        <p:pic>
          <p:nvPicPr>
            <p:cNvPr id="7" name="Picture 8" descr="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002" y="1620803"/>
              <a:ext cx="2897399"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3032455"/>
              <a:ext cx="1555317" cy="4256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4470946"/>
              <a:ext cx="1390237" cy="3957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9912" y="2302838"/>
              <a:ext cx="1412116" cy="427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912" y="1591888"/>
              <a:ext cx="1495650" cy="409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9912" y="5167378"/>
              <a:ext cx="1525485" cy="4176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9912" y="3759995"/>
              <a:ext cx="1499629" cy="409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Textfeld 13"/>
            <p:cNvSpPr txBox="1"/>
            <p:nvPr/>
          </p:nvSpPr>
          <p:spPr>
            <a:xfrm>
              <a:off x="5436096" y="1615557"/>
              <a:ext cx="3240360" cy="523220"/>
            </a:xfrm>
            <a:prstGeom prst="rect">
              <a:avLst/>
            </a:prstGeom>
            <a:noFill/>
          </p:spPr>
          <p:txBody>
            <a:bodyPr wrap="square" rtlCol="0">
              <a:spAutoFit/>
            </a:bodyPr>
            <a:lstStyle/>
            <a:p>
              <a:r>
                <a:rPr lang="de-DE" sz="1400" dirty="0" smtClean="0">
                  <a:solidFill>
                    <a:schemeClr val="tx1"/>
                  </a:solidFill>
                </a:rPr>
                <a:t>Entwicklung </a:t>
              </a:r>
              <a:r>
                <a:rPr lang="de-DE" sz="1400" dirty="0" err="1" smtClean="0">
                  <a:solidFill>
                    <a:schemeClr val="tx1"/>
                  </a:solidFill>
                </a:rPr>
                <a:t>OnBoardUnit</a:t>
              </a:r>
              <a:r>
                <a:rPr lang="de-DE" sz="1400" dirty="0" smtClean="0">
                  <a:solidFill>
                    <a:schemeClr val="tx1"/>
                  </a:solidFill>
                </a:rPr>
                <a:t> und Laserpositionierungssystem</a:t>
              </a:r>
              <a:endParaRPr lang="de-DE" sz="1400" dirty="0">
                <a:solidFill>
                  <a:schemeClr val="tx1"/>
                </a:solidFill>
              </a:endParaRPr>
            </a:p>
          </p:txBody>
        </p:sp>
        <p:sp>
          <p:nvSpPr>
            <p:cNvPr id="15" name="Textfeld 14"/>
            <p:cNvSpPr txBox="1"/>
            <p:nvPr/>
          </p:nvSpPr>
          <p:spPr>
            <a:xfrm>
              <a:off x="5436096" y="2333498"/>
              <a:ext cx="3240360" cy="523220"/>
            </a:xfrm>
            <a:prstGeom prst="rect">
              <a:avLst/>
            </a:prstGeom>
            <a:noFill/>
          </p:spPr>
          <p:txBody>
            <a:bodyPr wrap="square" rtlCol="0">
              <a:spAutoFit/>
            </a:bodyPr>
            <a:lstStyle/>
            <a:p>
              <a:r>
                <a:rPr lang="de-DE" sz="1400" dirty="0" smtClean="0">
                  <a:solidFill>
                    <a:schemeClr val="tx1"/>
                  </a:solidFill>
                </a:rPr>
                <a:t>Entwicklung einer Mobilitätsdaten-</a:t>
              </a:r>
              <a:r>
                <a:rPr lang="de-DE" sz="1400" dirty="0" err="1" smtClean="0">
                  <a:solidFill>
                    <a:schemeClr val="tx1"/>
                  </a:solidFill>
                </a:rPr>
                <a:t>Cloud</a:t>
              </a:r>
              <a:endParaRPr lang="de-DE" sz="1400" dirty="0">
                <a:solidFill>
                  <a:schemeClr val="tx1"/>
                </a:solidFill>
              </a:endParaRPr>
            </a:p>
          </p:txBody>
        </p:sp>
        <p:sp>
          <p:nvSpPr>
            <p:cNvPr id="16" name="Textfeld 15"/>
            <p:cNvSpPr txBox="1"/>
            <p:nvPr/>
          </p:nvSpPr>
          <p:spPr>
            <a:xfrm>
              <a:off x="5436096" y="3051439"/>
              <a:ext cx="3240360" cy="523220"/>
            </a:xfrm>
            <a:prstGeom prst="rect">
              <a:avLst/>
            </a:prstGeom>
            <a:noFill/>
          </p:spPr>
          <p:txBody>
            <a:bodyPr wrap="square" rtlCol="0">
              <a:spAutoFit/>
            </a:bodyPr>
            <a:lstStyle/>
            <a:p>
              <a:r>
                <a:rPr lang="de-DE" sz="1400" dirty="0" smtClean="0">
                  <a:solidFill>
                    <a:schemeClr val="tx1"/>
                  </a:solidFill>
                </a:rPr>
                <a:t>Straßenseitige Integration der Induktionsspule</a:t>
              </a:r>
              <a:endParaRPr lang="de-DE" sz="1400" dirty="0">
                <a:solidFill>
                  <a:schemeClr val="tx1"/>
                </a:solidFill>
              </a:endParaRPr>
            </a:p>
          </p:txBody>
        </p:sp>
        <p:sp>
          <p:nvSpPr>
            <p:cNvPr id="17" name="Textfeld 16"/>
            <p:cNvSpPr txBox="1"/>
            <p:nvPr/>
          </p:nvSpPr>
          <p:spPr>
            <a:xfrm>
              <a:off x="5436096" y="3769380"/>
              <a:ext cx="3240360" cy="523220"/>
            </a:xfrm>
            <a:prstGeom prst="rect">
              <a:avLst/>
            </a:prstGeom>
            <a:noFill/>
          </p:spPr>
          <p:txBody>
            <a:bodyPr wrap="square" rtlCol="0">
              <a:spAutoFit/>
            </a:bodyPr>
            <a:lstStyle/>
            <a:p>
              <a:r>
                <a:rPr lang="de-DE" sz="1400" dirty="0" smtClean="0">
                  <a:solidFill>
                    <a:schemeClr val="tx1"/>
                  </a:solidFill>
                </a:rPr>
                <a:t>Entwicklung von Ortungstechnologien</a:t>
              </a:r>
              <a:endParaRPr lang="de-DE" sz="1400" dirty="0">
                <a:solidFill>
                  <a:schemeClr val="tx1"/>
                </a:solidFill>
              </a:endParaRPr>
            </a:p>
          </p:txBody>
        </p:sp>
        <p:sp>
          <p:nvSpPr>
            <p:cNvPr id="18" name="Textfeld 17"/>
            <p:cNvSpPr txBox="1"/>
            <p:nvPr/>
          </p:nvSpPr>
          <p:spPr>
            <a:xfrm>
              <a:off x="5436096" y="4487321"/>
              <a:ext cx="3240360" cy="523220"/>
            </a:xfrm>
            <a:prstGeom prst="rect">
              <a:avLst/>
            </a:prstGeom>
            <a:noFill/>
          </p:spPr>
          <p:txBody>
            <a:bodyPr wrap="square" rtlCol="0">
              <a:spAutoFit/>
            </a:bodyPr>
            <a:lstStyle/>
            <a:p>
              <a:r>
                <a:rPr lang="de-DE" sz="1400" dirty="0" smtClean="0">
                  <a:solidFill>
                    <a:schemeClr val="tx1"/>
                  </a:solidFill>
                </a:rPr>
                <a:t>Entwicklung der induktiven </a:t>
              </a:r>
              <a:r>
                <a:rPr lang="de-DE" sz="1400" dirty="0">
                  <a:solidFill>
                    <a:schemeClr val="tx1"/>
                  </a:solidFill>
                </a:rPr>
                <a:t>L</a:t>
              </a:r>
              <a:r>
                <a:rPr lang="de-DE" sz="1400" dirty="0" smtClean="0">
                  <a:solidFill>
                    <a:schemeClr val="tx1"/>
                  </a:solidFill>
                </a:rPr>
                <a:t>adetechnologie</a:t>
              </a:r>
              <a:endParaRPr lang="de-DE" sz="1400" dirty="0">
                <a:solidFill>
                  <a:schemeClr val="tx1"/>
                </a:solidFill>
              </a:endParaRPr>
            </a:p>
          </p:txBody>
        </p:sp>
        <p:sp>
          <p:nvSpPr>
            <p:cNvPr id="19" name="Textfeld 18"/>
            <p:cNvSpPr txBox="1"/>
            <p:nvPr/>
          </p:nvSpPr>
          <p:spPr>
            <a:xfrm>
              <a:off x="5436096" y="5205263"/>
              <a:ext cx="3240360" cy="307777"/>
            </a:xfrm>
            <a:prstGeom prst="rect">
              <a:avLst/>
            </a:prstGeom>
            <a:noFill/>
          </p:spPr>
          <p:txBody>
            <a:bodyPr wrap="square" rtlCol="0">
              <a:spAutoFit/>
            </a:bodyPr>
            <a:lstStyle/>
            <a:p>
              <a:r>
                <a:rPr lang="de-DE" sz="1400" dirty="0" smtClean="0">
                  <a:solidFill>
                    <a:schemeClr val="tx1"/>
                  </a:solidFill>
                </a:rPr>
                <a:t>Entwicklung von Mobilitätsdiensten</a:t>
              </a:r>
              <a:endParaRPr lang="de-DE" sz="1400" dirty="0">
                <a:solidFill>
                  <a:schemeClr val="tx1"/>
                </a:solidFill>
              </a:endParaRPr>
            </a:p>
          </p:txBody>
        </p:sp>
        <p:sp>
          <p:nvSpPr>
            <p:cNvPr id="20" name="Rechteck 19"/>
            <p:cNvSpPr/>
            <p:nvPr/>
          </p:nvSpPr>
          <p:spPr>
            <a:xfrm>
              <a:off x="2356688" y="4185510"/>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1" name="Rechteck 20"/>
            <p:cNvSpPr/>
            <p:nvPr/>
          </p:nvSpPr>
          <p:spPr>
            <a:xfrm>
              <a:off x="1749931" y="4498839"/>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2" name="Rechteck 21"/>
            <p:cNvSpPr/>
            <p:nvPr/>
          </p:nvSpPr>
          <p:spPr>
            <a:xfrm>
              <a:off x="1288660" y="4858439"/>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3" name="Rechteck 22"/>
            <p:cNvSpPr/>
            <p:nvPr/>
          </p:nvSpPr>
          <p:spPr>
            <a:xfrm>
              <a:off x="2461050" y="4802745"/>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4" name="Rechteck 23"/>
            <p:cNvSpPr/>
            <p:nvPr/>
          </p:nvSpPr>
          <p:spPr>
            <a:xfrm>
              <a:off x="3173878" y="3437586"/>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5" name="Rechteck 24"/>
            <p:cNvSpPr/>
            <p:nvPr/>
          </p:nvSpPr>
          <p:spPr>
            <a:xfrm>
              <a:off x="3081884" y="2704718"/>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6" name="Textfeld 25"/>
            <p:cNvSpPr txBox="1"/>
            <p:nvPr/>
          </p:nvSpPr>
          <p:spPr>
            <a:xfrm>
              <a:off x="3678312" y="1807545"/>
              <a:ext cx="1949450" cy="276999"/>
            </a:xfrm>
            <a:prstGeom prst="rect">
              <a:avLst/>
            </a:prstGeom>
            <a:noFill/>
          </p:spPr>
          <p:txBody>
            <a:bodyPr wrap="square" rtlCol="0">
              <a:spAutoFit/>
            </a:bodyPr>
            <a:lstStyle/>
            <a:p>
              <a:r>
                <a:rPr lang="de-DE" sz="1200" dirty="0" smtClean="0">
                  <a:solidFill>
                    <a:schemeClr val="tx1"/>
                  </a:solidFill>
                </a:rPr>
                <a:t>München</a:t>
              </a:r>
              <a:endParaRPr lang="de-DE" sz="1200" dirty="0">
                <a:solidFill>
                  <a:schemeClr val="tx1"/>
                </a:solidFill>
              </a:endParaRPr>
            </a:p>
          </p:txBody>
        </p:sp>
        <p:sp>
          <p:nvSpPr>
            <p:cNvPr id="27" name="Textfeld 26"/>
            <p:cNvSpPr txBox="1"/>
            <p:nvPr/>
          </p:nvSpPr>
          <p:spPr>
            <a:xfrm>
              <a:off x="3684662" y="2677082"/>
              <a:ext cx="1949450" cy="276999"/>
            </a:xfrm>
            <a:prstGeom prst="rect">
              <a:avLst/>
            </a:prstGeom>
            <a:noFill/>
          </p:spPr>
          <p:txBody>
            <a:bodyPr wrap="square" rtlCol="0">
              <a:spAutoFit/>
            </a:bodyPr>
            <a:lstStyle/>
            <a:p>
              <a:r>
                <a:rPr lang="de-DE" sz="1200" dirty="0" smtClean="0">
                  <a:solidFill>
                    <a:schemeClr val="tx1"/>
                  </a:solidFill>
                </a:rPr>
                <a:t>Berlin</a:t>
              </a:r>
              <a:endParaRPr lang="de-DE" sz="1200" dirty="0">
                <a:solidFill>
                  <a:schemeClr val="tx1"/>
                </a:solidFill>
              </a:endParaRPr>
            </a:p>
          </p:txBody>
        </p:sp>
        <p:sp>
          <p:nvSpPr>
            <p:cNvPr id="28" name="Textfeld 27"/>
            <p:cNvSpPr txBox="1"/>
            <p:nvPr/>
          </p:nvSpPr>
          <p:spPr>
            <a:xfrm>
              <a:off x="3671962" y="3281770"/>
              <a:ext cx="1949450" cy="276999"/>
            </a:xfrm>
            <a:prstGeom prst="rect">
              <a:avLst/>
            </a:prstGeom>
            <a:noFill/>
          </p:spPr>
          <p:txBody>
            <a:bodyPr wrap="square" rtlCol="0">
              <a:spAutoFit/>
            </a:bodyPr>
            <a:lstStyle/>
            <a:p>
              <a:r>
                <a:rPr lang="de-DE" sz="1200" dirty="0" smtClean="0">
                  <a:solidFill>
                    <a:schemeClr val="tx1"/>
                  </a:solidFill>
                </a:rPr>
                <a:t>Stuttgart</a:t>
              </a:r>
              <a:endParaRPr lang="de-DE" sz="1200" dirty="0">
                <a:solidFill>
                  <a:schemeClr val="tx1"/>
                </a:solidFill>
              </a:endParaRPr>
            </a:p>
          </p:txBody>
        </p:sp>
        <p:sp>
          <p:nvSpPr>
            <p:cNvPr id="29" name="Textfeld 28"/>
            <p:cNvSpPr txBox="1"/>
            <p:nvPr/>
          </p:nvSpPr>
          <p:spPr>
            <a:xfrm>
              <a:off x="3665697" y="4005720"/>
              <a:ext cx="1949450" cy="276999"/>
            </a:xfrm>
            <a:prstGeom prst="rect">
              <a:avLst/>
            </a:prstGeom>
            <a:noFill/>
          </p:spPr>
          <p:txBody>
            <a:bodyPr wrap="square" rtlCol="0">
              <a:spAutoFit/>
            </a:bodyPr>
            <a:lstStyle/>
            <a:p>
              <a:r>
                <a:rPr lang="de-DE" sz="1200" dirty="0" smtClean="0">
                  <a:solidFill>
                    <a:schemeClr val="tx1"/>
                  </a:solidFill>
                </a:rPr>
                <a:t>Nürnberg</a:t>
              </a:r>
              <a:endParaRPr lang="de-DE" sz="1200" dirty="0">
                <a:solidFill>
                  <a:schemeClr val="tx1"/>
                </a:solidFill>
              </a:endParaRPr>
            </a:p>
          </p:txBody>
        </p:sp>
        <p:sp>
          <p:nvSpPr>
            <p:cNvPr id="30" name="Textfeld 29"/>
            <p:cNvSpPr txBox="1"/>
            <p:nvPr/>
          </p:nvSpPr>
          <p:spPr>
            <a:xfrm>
              <a:off x="3684662" y="4704385"/>
              <a:ext cx="1949450" cy="276999"/>
            </a:xfrm>
            <a:prstGeom prst="rect">
              <a:avLst/>
            </a:prstGeom>
            <a:noFill/>
          </p:spPr>
          <p:txBody>
            <a:bodyPr wrap="square" rtlCol="0">
              <a:spAutoFit/>
            </a:bodyPr>
            <a:lstStyle/>
            <a:p>
              <a:r>
                <a:rPr lang="de-DE" sz="1200" dirty="0" smtClean="0">
                  <a:solidFill>
                    <a:schemeClr val="tx1"/>
                  </a:solidFill>
                </a:rPr>
                <a:t>Freiburg</a:t>
              </a:r>
              <a:endParaRPr lang="de-DE" sz="1200" dirty="0">
                <a:solidFill>
                  <a:schemeClr val="tx1"/>
                </a:solidFill>
              </a:endParaRPr>
            </a:p>
          </p:txBody>
        </p:sp>
        <p:sp>
          <p:nvSpPr>
            <p:cNvPr id="31" name="Textfeld 30"/>
            <p:cNvSpPr txBox="1"/>
            <p:nvPr/>
          </p:nvSpPr>
          <p:spPr>
            <a:xfrm>
              <a:off x="3673475" y="5391896"/>
              <a:ext cx="1949450" cy="276999"/>
            </a:xfrm>
            <a:prstGeom prst="rect">
              <a:avLst/>
            </a:prstGeom>
            <a:noFill/>
          </p:spPr>
          <p:txBody>
            <a:bodyPr wrap="square" rtlCol="0">
              <a:spAutoFit/>
            </a:bodyPr>
            <a:lstStyle/>
            <a:p>
              <a:r>
                <a:rPr lang="de-DE" sz="1200" dirty="0" smtClean="0">
                  <a:solidFill>
                    <a:schemeClr val="tx1"/>
                  </a:solidFill>
                </a:rPr>
                <a:t>Dresden</a:t>
              </a:r>
              <a:endParaRPr lang="de-DE" sz="1200" dirty="0">
                <a:solidFill>
                  <a:schemeClr val="tx1"/>
                </a:solidFill>
              </a:endParaRPr>
            </a:p>
          </p:txBody>
        </p:sp>
      </p:grpSp>
      <p:sp>
        <p:nvSpPr>
          <p:cNvPr id="32" name="Rechteck 31"/>
          <p:cNvSpPr/>
          <p:nvPr/>
        </p:nvSpPr>
        <p:spPr bwMode="auto">
          <a:xfrm>
            <a:off x="247650" y="5438775"/>
            <a:ext cx="8601075" cy="428625"/>
          </a:xfrm>
          <a:prstGeom prst="rect">
            <a:avLst/>
          </a:prstGeom>
          <a:gradFill flip="none" rotWithShape="1">
            <a:gsLst>
              <a:gs pos="0">
                <a:schemeClr val="bg1"/>
              </a:gs>
              <a:gs pos="99000">
                <a:schemeClr val="bg1">
                  <a:alpha val="0"/>
                </a:schemeClr>
              </a:gs>
            </a:gsLst>
            <a:lin ang="16200000" scaled="1"/>
            <a:tileRect/>
          </a:gra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Tree>
    <p:extLst>
      <p:ext uri="{BB962C8B-B14F-4D97-AF65-F5344CB8AC3E}">
        <p14:creationId xmlns:p14="http://schemas.microsoft.com/office/powerpoint/2010/main" val="432591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984885"/>
          </a:xfrm>
        </p:spPr>
        <p:txBody>
          <a:bodyPr/>
          <a:lstStyle/>
          <a:p>
            <a:r>
              <a:rPr lang="en-US" dirty="0" err="1">
                <a:solidFill>
                  <a:srgbClr val="000000"/>
                </a:solidFill>
              </a:rPr>
              <a:t>GeMo</a:t>
            </a:r>
            <a:r>
              <a:rPr lang="en-US" dirty="0">
                <a:solidFill>
                  <a:srgbClr val="000000"/>
                </a:solidFill>
              </a:rPr>
              <a:t>: </a:t>
            </a:r>
            <a:r>
              <a:rPr lang="en-US" dirty="0" err="1">
                <a:solidFill>
                  <a:srgbClr val="000000"/>
                </a:solidFill>
              </a:rPr>
              <a:t>Ziele</a:t>
            </a:r>
            <a:r>
              <a:rPr lang="en-US" dirty="0">
                <a:solidFill>
                  <a:srgbClr val="000000"/>
                </a:solidFill>
              </a:rPr>
              <a:t> und </a:t>
            </a:r>
            <a:r>
              <a:rPr lang="en-US" dirty="0" err="1">
                <a:solidFill>
                  <a:srgbClr val="000000"/>
                </a:solidFill>
              </a:rPr>
              <a:t>Projektinhalte</a:t>
            </a:r>
            <a:r>
              <a:rPr lang="en-US" dirty="0">
                <a:solidFill>
                  <a:srgbClr val="000000"/>
                </a:solidFill>
              </a:rPr>
              <a:t/>
            </a:r>
            <a:br>
              <a:rPr lang="en-US" dirty="0">
                <a:solidFill>
                  <a:srgbClr val="000000"/>
                </a:solidFill>
              </a:rPr>
            </a:br>
            <a:r>
              <a:rPr lang="de-DE" sz="2000" dirty="0">
                <a:solidFill>
                  <a:srgbClr val="006E92"/>
                </a:solidFill>
                <a:ea typeface="Microsoft YaHei"/>
              </a:rPr>
              <a:t>Das Projekt behandelt Schnittstellen gemeinschaftlich genutzter Fahrzeuge und setzt diese in einem Technologieträger um</a:t>
            </a:r>
            <a:endParaRPr lang="de-DE" dirty="0"/>
          </a:p>
        </p:txBody>
      </p:sp>
      <p:pic>
        <p:nvPicPr>
          <p:cNvPr id="4" name="Grafik 3"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83723" t="37799" r="4529" b="49195"/>
          <a:stretch/>
        </p:blipFill>
        <p:spPr>
          <a:xfrm>
            <a:off x="466726" y="4067642"/>
            <a:ext cx="8203924" cy="1800200"/>
          </a:xfrm>
          <a:prstGeom prst="rect">
            <a:avLst/>
          </a:prstGeom>
        </p:spPr>
      </p:pic>
      <p:pic>
        <p:nvPicPr>
          <p:cNvPr id="5" name="Grafik 4"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5694" t="37799" r="4529" b="11388"/>
          <a:stretch/>
        </p:blipFill>
        <p:spPr>
          <a:xfrm>
            <a:off x="467095" y="1412776"/>
            <a:ext cx="8209361" cy="3014906"/>
          </a:xfrm>
          <a:prstGeom prst="rect">
            <a:avLst/>
          </a:prstGeom>
        </p:spPr>
      </p:pic>
      <p:sp>
        <p:nvSpPr>
          <p:cNvPr id="6" name="Auf der gleichen Seite des Rechtecks liegende Ecken abrunden 5"/>
          <p:cNvSpPr/>
          <p:nvPr/>
        </p:nvSpPr>
        <p:spPr bwMode="auto">
          <a:xfrm>
            <a:off x="642040" y="4461590"/>
            <a:ext cx="7848872" cy="1005760"/>
          </a:xfrm>
          <a:prstGeom prst="round2SameRect">
            <a:avLst/>
          </a:prstGeom>
          <a:solidFill>
            <a:schemeClr val="bg1"/>
          </a:solidFill>
          <a:ln>
            <a:noFill/>
          </a:ln>
          <a:effectLst/>
          <a:extLst/>
        </p:spPr>
        <p:txBody>
          <a:bodyPr vert="horz" wrap="square" lIns="0" tIns="0" rIns="0" bIns="0" numCol="1" rtlCol="0" anchor="ctr" anchorCtr="0" compatLnSpc="1">
            <a:prstTxWarp prst="textNoShape">
              <a:avLst/>
            </a:prstTxWarp>
          </a:bodyPr>
          <a:lstStyle/>
          <a:p>
            <a:pPr marL="285750" indent="-285750">
              <a:spcAft>
                <a:spcPct val="40000"/>
              </a:spcAft>
              <a:buClr>
                <a:srgbClr val="006E92"/>
              </a:buClr>
              <a:buSzPct val="150000"/>
              <a:buFont typeface="Wingdings" panose="05000000000000000000" pitchFamily="2" charset="2"/>
              <a:buChar char="§"/>
            </a:pPr>
            <a:r>
              <a:rPr lang="de-DE" sz="1600" dirty="0" smtClean="0">
                <a:solidFill>
                  <a:srgbClr val="000000"/>
                </a:solidFill>
                <a:cs typeface="+mn-cs"/>
              </a:rPr>
              <a:t>Entwicklung technologischer Schnittstellen</a:t>
            </a:r>
          </a:p>
          <a:p>
            <a:pPr marL="285750" indent="-285750">
              <a:spcAft>
                <a:spcPct val="40000"/>
              </a:spcAft>
              <a:buClr>
                <a:srgbClr val="006E92"/>
              </a:buClr>
              <a:buSzPct val="150000"/>
              <a:buFont typeface="Wingdings" panose="05000000000000000000" pitchFamily="2" charset="2"/>
              <a:buChar char="§"/>
            </a:pPr>
            <a:r>
              <a:rPr lang="de-DE" sz="1600" dirty="0" smtClean="0">
                <a:solidFill>
                  <a:srgbClr val="000000"/>
                </a:solidFill>
                <a:cs typeface="+mn-cs"/>
              </a:rPr>
              <a:t>Integration der Technologien in ein Demonstrator-Fahrzeug</a:t>
            </a:r>
          </a:p>
        </p:txBody>
      </p:sp>
      <p:sp>
        <p:nvSpPr>
          <p:cNvPr id="7" name="Rechteck 6"/>
          <p:cNvSpPr/>
          <p:nvPr/>
        </p:nvSpPr>
        <p:spPr bwMode="auto">
          <a:xfrm>
            <a:off x="247650" y="5438775"/>
            <a:ext cx="8601075" cy="428625"/>
          </a:xfrm>
          <a:prstGeom prst="rect">
            <a:avLst/>
          </a:prstGeom>
          <a:gradFill flip="none" rotWithShape="1">
            <a:gsLst>
              <a:gs pos="0">
                <a:schemeClr val="bg1"/>
              </a:gs>
              <a:gs pos="99000">
                <a:schemeClr val="bg1">
                  <a:alpha val="0"/>
                </a:schemeClr>
              </a:gs>
            </a:gsLst>
            <a:lin ang="16200000" scaled="1"/>
            <a:tileRect/>
          </a:gra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Tree>
    <p:extLst>
      <p:ext uri="{BB962C8B-B14F-4D97-AF65-F5344CB8AC3E}">
        <p14:creationId xmlns:p14="http://schemas.microsoft.com/office/powerpoint/2010/main" val="805085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984885"/>
          </a:xfrm>
        </p:spPr>
        <p:txBody>
          <a:bodyPr/>
          <a:lstStyle/>
          <a:p>
            <a:r>
              <a:rPr lang="en-US" dirty="0" err="1">
                <a:solidFill>
                  <a:srgbClr val="000000"/>
                </a:solidFill>
              </a:rPr>
              <a:t>GeMo</a:t>
            </a:r>
            <a:r>
              <a:rPr lang="en-US" dirty="0">
                <a:solidFill>
                  <a:srgbClr val="000000"/>
                </a:solidFill>
              </a:rPr>
              <a:t>: </a:t>
            </a:r>
            <a:r>
              <a:rPr lang="en-US" dirty="0" err="1">
                <a:solidFill>
                  <a:srgbClr val="000000"/>
                </a:solidFill>
              </a:rPr>
              <a:t>Technologien</a:t>
            </a:r>
            <a:r>
              <a:rPr lang="en-US" dirty="0">
                <a:solidFill>
                  <a:srgbClr val="000000"/>
                </a:solidFill>
              </a:rPr>
              <a:t> und </a:t>
            </a:r>
            <a:r>
              <a:rPr lang="en-US" dirty="0" err="1">
                <a:solidFill>
                  <a:srgbClr val="000000"/>
                </a:solidFill>
              </a:rPr>
              <a:t>Entwicklungen</a:t>
            </a:r>
            <a:r>
              <a:rPr lang="en-US" dirty="0">
                <a:solidFill>
                  <a:srgbClr val="000000"/>
                </a:solidFill>
              </a:rPr>
              <a:t/>
            </a:r>
            <a:br>
              <a:rPr lang="en-US" dirty="0">
                <a:solidFill>
                  <a:srgbClr val="000000"/>
                </a:solidFill>
              </a:rPr>
            </a:br>
            <a:r>
              <a:rPr lang="de-DE" sz="2000" dirty="0">
                <a:solidFill>
                  <a:srgbClr val="006E92"/>
                </a:solidFill>
                <a:ea typeface="Microsoft YaHei"/>
              </a:rPr>
              <a:t>Im Folgenden soll eine Auswahl einiger im Projekt entwickelter Technologien genauer vorgestellt werden</a:t>
            </a:r>
            <a:endParaRPr lang="de-DE" dirty="0"/>
          </a:p>
        </p:txBody>
      </p:sp>
      <p:pic>
        <p:nvPicPr>
          <p:cNvPr id="4" name="Grafik 3"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83723" t="37799" r="4529" b="49195"/>
          <a:stretch/>
        </p:blipFill>
        <p:spPr>
          <a:xfrm>
            <a:off x="474663" y="1447799"/>
            <a:ext cx="8203924" cy="4419601"/>
          </a:xfrm>
          <a:prstGeom prst="rect">
            <a:avLst/>
          </a:prstGeom>
        </p:spPr>
      </p:pic>
      <p:sp>
        <p:nvSpPr>
          <p:cNvPr id="5" name="Rechteck 4"/>
          <p:cNvSpPr/>
          <p:nvPr/>
        </p:nvSpPr>
        <p:spPr bwMode="auto">
          <a:xfrm>
            <a:off x="247650" y="5438775"/>
            <a:ext cx="8601075" cy="428625"/>
          </a:xfrm>
          <a:prstGeom prst="rect">
            <a:avLst/>
          </a:prstGeom>
          <a:gradFill flip="none" rotWithShape="1">
            <a:gsLst>
              <a:gs pos="0">
                <a:schemeClr val="bg1"/>
              </a:gs>
              <a:gs pos="99000">
                <a:schemeClr val="bg1">
                  <a:alpha val="0"/>
                </a:schemeClr>
              </a:gs>
            </a:gsLst>
            <a:lin ang="16200000" scaled="1"/>
            <a:tileRect/>
          </a:gradFill>
          <a:ln>
            <a:noFill/>
          </a:ln>
          <a:effectLst/>
          <a:extLst/>
        </p:spPr>
        <p:txBody>
          <a:bodyPr vert="horz" wrap="square" lIns="0" tIns="0" rIns="0" bIns="0" numCol="1" rtlCol="0" anchor="t" anchorCtr="0" compatLnSpc="1">
            <a:prstTxWarp prst="textNoShape">
              <a:avLst/>
            </a:prstTxWarp>
          </a:bodyPr>
          <a:lstStyle/>
          <a:p>
            <a:pPr>
              <a:spcAft>
                <a:spcPct val="40000"/>
              </a:spcAft>
              <a:buFont typeface="Wingdings" pitchFamily="2" charset="2"/>
              <a:buNone/>
            </a:pPr>
            <a:endParaRPr lang="de-DE" smtClean="0">
              <a:solidFill>
                <a:srgbClr val="000000"/>
              </a:solidFill>
            </a:endParaRPr>
          </a:p>
        </p:txBody>
      </p:sp>
      <p:sp>
        <p:nvSpPr>
          <p:cNvPr id="6" name="Abgerundetes Rechteck 5"/>
          <p:cNvSpPr/>
          <p:nvPr/>
        </p:nvSpPr>
        <p:spPr>
          <a:xfrm>
            <a:off x="2146935" y="3733900"/>
            <a:ext cx="2261544" cy="1400003"/>
          </a:xfrm>
          <a:prstGeom prst="roundRect">
            <a:avLst/>
          </a:prstGeom>
          <a:solidFill>
            <a:srgbClr val="FFFFFF"/>
          </a:solidFill>
          <a:ln w="38100" cap="flat" cmpd="sng" algn="ctr">
            <a:solidFill>
              <a:srgbClr val="006384">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6384">
                    <a:lumMod val="60000"/>
                    <a:lumOff val="40000"/>
                  </a:srgbClr>
                </a:solidFill>
                <a:effectLst/>
                <a:uLnTx/>
                <a:uFillTx/>
                <a:latin typeface="Frutiger LT Com 55 Roman"/>
                <a:ea typeface="+mn-ea"/>
                <a:cs typeface="+mn-cs"/>
              </a:rPr>
              <a:t>Projekt-highlights</a:t>
            </a:r>
          </a:p>
        </p:txBody>
      </p:sp>
      <p:sp>
        <p:nvSpPr>
          <p:cNvPr id="7" name="Abgerundetes Rechteck 6"/>
          <p:cNvSpPr/>
          <p:nvPr/>
        </p:nvSpPr>
        <p:spPr>
          <a:xfrm>
            <a:off x="2137994" y="1765691"/>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lvl="0" algn="ctr">
              <a:spcAft>
                <a:spcPts val="0"/>
              </a:spcAft>
            </a:pPr>
            <a:r>
              <a:rPr lang="de-DE" sz="1400" b="1" dirty="0">
                <a:solidFill>
                  <a:srgbClr val="000000"/>
                </a:solidFill>
                <a:latin typeface="Frutiger LT Com 55 Roman"/>
                <a:cs typeface="+mn-cs"/>
              </a:rPr>
              <a:t>Ladeinfrastruktur für eine gemeinschaftliche Mobilität</a:t>
            </a:r>
          </a:p>
          <a:p>
            <a:pPr lvl="0" algn="ctr"/>
            <a:r>
              <a:rPr lang="de-DE" sz="1400" dirty="0">
                <a:solidFill>
                  <a:srgbClr val="000000"/>
                </a:solidFill>
                <a:latin typeface="Frutiger LT Com 55 Roman"/>
                <a:cs typeface="+mn-cs"/>
              </a:rPr>
              <a:t>Stefan </a:t>
            </a:r>
            <a:r>
              <a:rPr lang="de-DE" sz="1400" dirty="0" smtClean="0">
                <a:solidFill>
                  <a:srgbClr val="000000"/>
                </a:solidFill>
                <a:latin typeface="Frutiger LT Com 55 Roman"/>
                <a:cs typeface="+mn-cs"/>
              </a:rPr>
              <a:t>Reichert, </a:t>
            </a:r>
            <a:r>
              <a:rPr lang="de-DE" sz="1400" dirty="0">
                <a:solidFill>
                  <a:srgbClr val="000000"/>
                </a:solidFill>
                <a:latin typeface="Frutiger LT Com 55 Roman"/>
                <a:cs typeface="+mn-cs"/>
              </a:rPr>
              <a:t>ISE</a:t>
            </a:r>
          </a:p>
        </p:txBody>
      </p:sp>
      <p:sp>
        <p:nvSpPr>
          <p:cNvPr id="8" name="Abgerundetes Rechteck 7"/>
          <p:cNvSpPr/>
          <p:nvPr/>
        </p:nvSpPr>
        <p:spPr>
          <a:xfrm>
            <a:off x="4720281" y="1784080"/>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lvl="0" algn="ctr">
              <a:spcAft>
                <a:spcPts val="0"/>
              </a:spcAft>
            </a:pPr>
            <a:r>
              <a:rPr lang="de-DE" sz="1400" b="1" dirty="0">
                <a:solidFill>
                  <a:srgbClr val="000000"/>
                </a:solidFill>
                <a:latin typeface="Frutiger LT Com 55 Roman"/>
                <a:cs typeface="+mn-cs"/>
              </a:rPr>
              <a:t>On-Board-Unit für gemeinschaftlich genutzte Fahrzeuge</a:t>
            </a:r>
          </a:p>
          <a:p>
            <a:pPr lvl="0" algn="ctr"/>
            <a:r>
              <a:rPr lang="de-DE" sz="1400" dirty="0">
                <a:solidFill>
                  <a:srgbClr val="000000"/>
                </a:solidFill>
                <a:latin typeface="Frutiger LT Com 55 Roman"/>
                <a:cs typeface="+mn-cs"/>
              </a:rPr>
              <a:t>Josef </a:t>
            </a:r>
            <a:r>
              <a:rPr lang="de-DE" sz="1400" dirty="0" err="1" smtClean="0">
                <a:solidFill>
                  <a:srgbClr val="000000"/>
                </a:solidFill>
                <a:latin typeface="Frutiger LT Com 55 Roman"/>
                <a:cs typeface="+mn-cs"/>
              </a:rPr>
              <a:t>Jiru</a:t>
            </a:r>
            <a:r>
              <a:rPr lang="de-DE" sz="1400" dirty="0" smtClean="0">
                <a:solidFill>
                  <a:srgbClr val="000000"/>
                </a:solidFill>
                <a:latin typeface="Frutiger LT Com 55 Roman"/>
                <a:cs typeface="+mn-cs"/>
              </a:rPr>
              <a:t>, </a:t>
            </a:r>
            <a:r>
              <a:rPr lang="de-DE" sz="1400" dirty="0">
                <a:solidFill>
                  <a:srgbClr val="000000"/>
                </a:solidFill>
                <a:latin typeface="Frutiger LT Com 55 Roman"/>
                <a:cs typeface="+mn-cs"/>
              </a:rPr>
              <a:t>ESK</a:t>
            </a:r>
          </a:p>
        </p:txBody>
      </p:sp>
      <p:sp>
        <p:nvSpPr>
          <p:cNvPr id="9" name="Abgerundetes Rechteck 8"/>
          <p:cNvSpPr/>
          <p:nvPr/>
        </p:nvSpPr>
        <p:spPr>
          <a:xfrm>
            <a:off x="4739992" y="3745991"/>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lvl="0" algn="ctr">
              <a:spcAft>
                <a:spcPts val="0"/>
              </a:spcAft>
            </a:pPr>
            <a:r>
              <a:rPr lang="de-DE" sz="1400" b="1" dirty="0">
                <a:solidFill>
                  <a:srgbClr val="000000"/>
                </a:solidFill>
                <a:latin typeface="Frutiger LT Com 55 Roman"/>
                <a:cs typeface="+mn-cs"/>
              </a:rPr>
              <a:t>Daten und Dienste für eine gemeinschaftliche Mobilität</a:t>
            </a:r>
          </a:p>
          <a:p>
            <a:pPr lvl="0" algn="ctr"/>
            <a:r>
              <a:rPr lang="de-DE" sz="1400" dirty="0">
                <a:solidFill>
                  <a:srgbClr val="000000"/>
                </a:solidFill>
                <a:latin typeface="Frutiger LT Com 55 Roman"/>
              </a:rPr>
              <a:t>Nikolay </a:t>
            </a:r>
            <a:r>
              <a:rPr lang="de-DE" sz="1400" dirty="0" err="1" smtClean="0">
                <a:solidFill>
                  <a:srgbClr val="000000"/>
                </a:solidFill>
                <a:latin typeface="Frutiger LT Com 55 Roman"/>
              </a:rPr>
              <a:t>Tcholtchev</a:t>
            </a:r>
            <a:r>
              <a:rPr lang="de-DE" sz="1400" dirty="0" smtClean="0">
                <a:solidFill>
                  <a:srgbClr val="000000"/>
                </a:solidFill>
                <a:latin typeface="Frutiger LT Com 55 Roman"/>
              </a:rPr>
              <a:t>, </a:t>
            </a:r>
            <a:r>
              <a:rPr lang="de-DE" sz="1400" dirty="0" smtClean="0">
                <a:solidFill>
                  <a:srgbClr val="000000"/>
                </a:solidFill>
                <a:latin typeface="Frutiger LT Com 55 Roman"/>
                <a:cs typeface="+mn-cs"/>
              </a:rPr>
              <a:t>FOKUS</a:t>
            </a:r>
            <a:endParaRPr lang="de-DE" sz="1400" dirty="0">
              <a:solidFill>
                <a:srgbClr val="000000"/>
              </a:solidFill>
              <a:latin typeface="Frutiger LT Com 55 Roman"/>
              <a:cs typeface="+mn-cs"/>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165" y="3091498"/>
            <a:ext cx="2476500" cy="72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3588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369332"/>
          </a:xfrm>
        </p:spPr>
        <p:txBody>
          <a:bodyPr/>
          <a:lstStyle/>
          <a:p>
            <a:r>
              <a:rPr lang="de-DE" dirty="0"/>
              <a:t>Daten und Dienste für eine gemeinschaftliche Mobilität</a:t>
            </a:r>
          </a:p>
        </p:txBody>
      </p:sp>
      <p:sp>
        <p:nvSpPr>
          <p:cNvPr id="3" name="Inhaltsplatzhalter 2"/>
          <p:cNvSpPr>
            <a:spLocks noGrp="1"/>
          </p:cNvSpPr>
          <p:nvPr>
            <p:ph idx="1"/>
          </p:nvPr>
        </p:nvSpPr>
        <p:spPr/>
        <p:txBody>
          <a:bodyPr/>
          <a:lstStyle/>
          <a:p>
            <a:endParaRPr lang="de-DE"/>
          </a:p>
        </p:txBody>
      </p:sp>
    </p:spTree>
    <p:extLst>
      <p:ext uri="{BB962C8B-B14F-4D97-AF65-F5344CB8AC3E}">
        <p14:creationId xmlns:p14="http://schemas.microsoft.com/office/powerpoint/2010/main" val="2246916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Slid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692696"/>
            <a:ext cx="7104789" cy="5328592"/>
          </a:xfrm>
          <a:prstGeom prst="rect">
            <a:avLst/>
          </a:prstGeom>
        </p:spPr>
      </p:pic>
      <p:sp>
        <p:nvSpPr>
          <p:cNvPr id="2" name="Title 1"/>
          <p:cNvSpPr>
            <a:spLocks noGrp="1"/>
          </p:cNvSpPr>
          <p:nvPr>
            <p:ph type="title"/>
          </p:nvPr>
        </p:nvSpPr>
        <p:spPr>
          <a:xfrm>
            <a:off x="466725" y="334800"/>
            <a:ext cx="8208000" cy="677108"/>
          </a:xfrm>
        </p:spPr>
        <p:txBody>
          <a:bodyPr/>
          <a:lstStyle/>
          <a:p>
            <a:r>
              <a:rPr lang="de-DE" dirty="0"/>
              <a:t>Daten und Dienste für eine gemeinschaftliche </a:t>
            </a:r>
            <a:r>
              <a:rPr lang="de-DE" dirty="0" smtClean="0"/>
              <a:t>Mobilität</a:t>
            </a:r>
            <a:br>
              <a:rPr lang="de-DE" dirty="0" smtClean="0"/>
            </a:br>
            <a:r>
              <a:rPr lang="de-DE" sz="2000" dirty="0" smtClean="0">
                <a:solidFill>
                  <a:schemeClr val="tx2"/>
                </a:solidFill>
              </a:rPr>
              <a:t>Mehr Mobilität durch Offenheit in drei Ebenen</a:t>
            </a:r>
            <a:endParaRPr lang="en-US" sz="2000" dirty="0"/>
          </a:p>
        </p:txBody>
      </p:sp>
      <p:pic>
        <p:nvPicPr>
          <p:cNvPr id="62" name="Picture 61" descr="Unknown.png"/>
          <p:cNvPicPr>
            <a:picLocks noChangeAspect="1"/>
          </p:cNvPicPr>
          <p:nvPr/>
        </p:nvPicPr>
        <p:blipFill rotWithShape="1">
          <a:blip r:embed="rId4">
            <a:extLst>
              <a:ext uri="{28A0092B-C50C-407E-A947-70E740481C1C}">
                <a14:useLocalDpi xmlns:a14="http://schemas.microsoft.com/office/drawing/2010/main" val="0"/>
              </a:ext>
            </a:extLst>
          </a:blip>
          <a:srcRect b="18684"/>
          <a:stretch/>
        </p:blipFill>
        <p:spPr>
          <a:xfrm>
            <a:off x="755576" y="1268760"/>
            <a:ext cx="5976664" cy="4420554"/>
          </a:xfrm>
          <a:prstGeom prst="rect">
            <a:avLst/>
          </a:prstGeom>
          <a:ln>
            <a:noFill/>
          </a:ln>
          <a:effectLst>
            <a:outerShdw blurRad="292100" dist="139700" dir="2700000" algn="tl" rotWithShape="0">
              <a:srgbClr val="333333">
                <a:alpha val="65000"/>
              </a:srgbClr>
            </a:outerShdw>
          </a:effectLst>
        </p:spPr>
      </p:pic>
      <p:pic>
        <p:nvPicPr>
          <p:cNvPr id="63" name="Picture 62" descr="Unknown-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1052735"/>
            <a:ext cx="3960440" cy="4894643"/>
          </a:xfrm>
          <a:prstGeom prst="rect">
            <a:avLst/>
          </a:prstGeom>
          <a:ln>
            <a:noFill/>
          </a:ln>
          <a:effectLst>
            <a:outerShdw blurRad="292100" dist="139700" dir="2700000" algn="tl" rotWithShape="0">
              <a:srgbClr val="333333">
                <a:alpha val="65000"/>
              </a:srgbClr>
            </a:outerShdw>
          </a:effectLst>
        </p:spPr>
      </p:pic>
      <p:pic>
        <p:nvPicPr>
          <p:cNvPr id="64" name="Picture 63" descr="Unknown-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1800" y="1052736"/>
            <a:ext cx="4824536" cy="49783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251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8000" y="334800"/>
            <a:ext cx="8208000" cy="984885"/>
          </a:xfrm>
        </p:spPr>
        <p:txBody>
          <a:bodyPr/>
          <a:lstStyle/>
          <a:p>
            <a:r>
              <a:rPr lang="de-DE" dirty="0" smtClean="0"/>
              <a:t>Framework zur Sicherung der Dienste der Cloud</a:t>
            </a:r>
            <a:br>
              <a:rPr lang="de-DE" dirty="0" smtClean="0"/>
            </a:br>
            <a:r>
              <a:rPr lang="de-DE" sz="2000" dirty="0" smtClean="0">
                <a:solidFill>
                  <a:schemeClr val="tx2"/>
                </a:solidFill>
              </a:rPr>
              <a:t>Sicherer Zugriff auf die Cloud-Dienste für mobile Apps und Endnutzer</a:t>
            </a:r>
            <a:endParaRPr lang="de-DE" sz="2000" dirty="0">
              <a:solidFill>
                <a:schemeClr val="tx2"/>
              </a:solidFill>
            </a:endParaRPr>
          </a:p>
        </p:txBody>
      </p:sp>
      <p:sp>
        <p:nvSpPr>
          <p:cNvPr id="5" name="Inhaltsplatzhalter 4"/>
          <p:cNvSpPr>
            <a:spLocks noGrp="1"/>
          </p:cNvSpPr>
          <p:nvPr>
            <p:ph idx="1"/>
          </p:nvPr>
        </p:nvSpPr>
        <p:spPr>
          <a:xfrm>
            <a:off x="466725" y="1774800"/>
            <a:ext cx="3673227" cy="4248150"/>
          </a:xfrm>
        </p:spPr>
        <p:txBody>
          <a:bodyPr/>
          <a:lstStyle/>
          <a:p>
            <a:pPr>
              <a:spcAft>
                <a:spcPts val="400"/>
              </a:spcAft>
            </a:pPr>
            <a:r>
              <a:rPr lang="de-DE" dirty="0" smtClean="0"/>
              <a:t>Komponente zur </a:t>
            </a:r>
            <a:r>
              <a:rPr lang="de-DE" b="1" dirty="0" smtClean="0"/>
              <a:t>Absicherung des Zugriffs auf die Dienste der </a:t>
            </a:r>
            <a:r>
              <a:rPr lang="de-DE" b="1" dirty="0" err="1" smtClean="0"/>
              <a:t>Mobilitätsdatencloud</a:t>
            </a:r>
            <a:endParaRPr lang="de-DE" b="1" dirty="0" smtClean="0"/>
          </a:p>
          <a:p>
            <a:pPr>
              <a:spcAft>
                <a:spcPts val="300"/>
              </a:spcAft>
            </a:pPr>
            <a:r>
              <a:rPr lang="de-DE" dirty="0" smtClean="0"/>
              <a:t>Absicherung der Zugriffe für</a:t>
            </a:r>
          </a:p>
          <a:p>
            <a:pPr lvl="1">
              <a:spcAft>
                <a:spcPts val="300"/>
              </a:spcAft>
            </a:pPr>
            <a:r>
              <a:rPr lang="de-DE" dirty="0"/>
              <a:t>d</a:t>
            </a:r>
            <a:r>
              <a:rPr lang="de-DE" dirty="0" smtClean="0"/>
              <a:t>ie </a:t>
            </a:r>
            <a:r>
              <a:rPr lang="de-DE" b="1" dirty="0" smtClean="0"/>
              <a:t>Open Data Community</a:t>
            </a:r>
            <a:r>
              <a:rPr lang="de-DE" dirty="0" smtClean="0"/>
              <a:t>, die Mobilitätsdaten über ein </a:t>
            </a:r>
            <a:r>
              <a:rPr lang="de-DE" b="1" dirty="0" smtClean="0"/>
              <a:t>Datenportal</a:t>
            </a:r>
            <a:r>
              <a:rPr lang="de-DE" dirty="0" smtClean="0"/>
              <a:t> benutzt</a:t>
            </a:r>
          </a:p>
          <a:p>
            <a:pPr lvl="1">
              <a:spcAft>
                <a:spcPts val="400"/>
              </a:spcAft>
            </a:pPr>
            <a:r>
              <a:rPr lang="de-DE" b="1" dirty="0" smtClean="0"/>
              <a:t>Mobile Applikationen </a:t>
            </a:r>
            <a:r>
              <a:rPr lang="de-DE" dirty="0" smtClean="0"/>
              <a:t>(Smartphone, Tablett, OBUs) – </a:t>
            </a:r>
            <a:r>
              <a:rPr lang="de-DE" dirty="0" err="1" smtClean="0"/>
              <a:t>GeMo</a:t>
            </a:r>
            <a:r>
              <a:rPr lang="de-DE" dirty="0" smtClean="0"/>
              <a:t> App</a:t>
            </a:r>
          </a:p>
          <a:p>
            <a:pPr>
              <a:spcAft>
                <a:spcPts val="300"/>
              </a:spcAft>
            </a:pPr>
            <a:r>
              <a:rPr lang="de-DE" dirty="0" smtClean="0"/>
              <a:t>Verwendete Standards</a:t>
            </a:r>
          </a:p>
          <a:p>
            <a:pPr lvl="1">
              <a:spcAft>
                <a:spcPts val="300"/>
              </a:spcAft>
            </a:pPr>
            <a:r>
              <a:rPr lang="de-DE" dirty="0" err="1" smtClean="0"/>
              <a:t>OpenID</a:t>
            </a:r>
            <a:endParaRPr lang="de-DE" dirty="0" smtClean="0"/>
          </a:p>
          <a:p>
            <a:pPr lvl="1"/>
            <a:r>
              <a:rPr lang="de-DE" dirty="0" err="1" smtClean="0"/>
              <a:t>OAuth</a:t>
            </a:r>
            <a:r>
              <a:rPr lang="de-DE" dirty="0" smtClean="0"/>
              <a:t> 2.0</a:t>
            </a:r>
          </a:p>
          <a:p>
            <a:pPr marL="0" indent="0">
              <a:buNone/>
            </a:pPr>
            <a:endParaRPr lang="de-DE" dirty="0"/>
          </a:p>
        </p:txBody>
      </p:sp>
      <p:pic>
        <p:nvPicPr>
          <p:cNvPr id="10" name="Picture 14" descr="http://upload.wikimedia.org/wikipedia/commons/e/ef/CryptoCard_two_fac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2420888"/>
            <a:ext cx="2376264"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www.fujitsu.com/img/PR/2005/20050818-01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745372"/>
            <a:ext cx="2016224" cy="13510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upload.wikimedia.org/wikipedia/commons/thumb/c/c8/OpenID_logo.svg/320px-OpenID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7450" y="4581128"/>
            <a:ext cx="1840774"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upload.wikimedia.org/wikipedia/commons/thumb/d/d2/Oauth_logo.svg/220px-Oauth_logo.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6256" y="4437112"/>
            <a:ext cx="1274215" cy="1280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34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ster_IAO">
  <a:themeElements>
    <a:clrScheme name="Fraunhofer Farbpalette">
      <a:dk1>
        <a:srgbClr val="000000"/>
      </a:dk1>
      <a:lt1>
        <a:srgbClr val="FFFFFF"/>
      </a:lt1>
      <a:dk2>
        <a:srgbClr val="179C7D"/>
      </a:dk2>
      <a:lt2>
        <a:srgbClr val="A8AFAF"/>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Bullets">
      <a:majorFont>
        <a:latin typeface="Frutiger LT Com 45 Light"/>
        <a:ea typeface=""/>
        <a:cs typeface=""/>
      </a:majorFont>
      <a:minorFont>
        <a:latin typeface="Frutiger LT Com 55 Roman"/>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lang="de-DE" sz="1800" b="0" i="0" u="none" strike="noStrike" cap="none" normalizeH="0" baseline="0" smtClean="0">
            <a:ln>
              <a:noFill/>
            </a:ln>
            <a:solidFill>
              <a:schemeClr val="tx1"/>
            </a:solidFill>
            <a:effectLst/>
            <a:latin typeface="Frutiger LT Com 55 Roman"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lang="de-DE" sz="1800" b="0" i="0" u="none" strike="noStrike" cap="none" normalizeH="0" baseline="0" smtClean="0">
            <a:ln>
              <a:noFill/>
            </a:ln>
            <a:solidFill>
              <a:schemeClr val="tx1"/>
            </a:solidFill>
            <a:effectLst/>
            <a:latin typeface="Frutiger LT Com 55 Roman" pitchFamily="34"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lle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lle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lle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lle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lle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lle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lle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lle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lle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lle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llets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Bullets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Bullets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Fraunhofer Farbpalette">
      <a:dk1>
        <a:srgbClr val="000000"/>
      </a:dk1>
      <a:lt1>
        <a:srgbClr val="FFFFFF"/>
      </a:lt1>
      <a:dk2>
        <a:srgbClr val="179C7D"/>
      </a:dk2>
      <a:lt2>
        <a:srgbClr val="A8AFAF"/>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Master_IAO</Template>
  <TotalTime>0</TotalTime>
  <Words>2892</Words>
  <Application>Microsoft Office PowerPoint</Application>
  <PresentationFormat>Bildschirmpräsentation (4:3)</PresentationFormat>
  <Paragraphs>423</Paragraphs>
  <Slides>31</Slides>
  <Notes>31</Notes>
  <HiddenSlides>0</HiddenSlides>
  <MMClips>0</MMClips>
  <ScaleCrop>false</ScaleCrop>
  <HeadingPairs>
    <vt:vector size="4" baseType="variant">
      <vt:variant>
        <vt:lpstr>Design</vt:lpstr>
      </vt:variant>
      <vt:variant>
        <vt:i4>1</vt:i4>
      </vt:variant>
      <vt:variant>
        <vt:lpstr>Folientitel</vt:lpstr>
      </vt:variant>
      <vt:variant>
        <vt:i4>31</vt:i4>
      </vt:variant>
    </vt:vector>
  </HeadingPairs>
  <TitlesOfParts>
    <vt:vector size="32" baseType="lpstr">
      <vt:lpstr>Master_IAO</vt:lpstr>
      <vt:lpstr>Fraunhofer Zukunftsthemen »Märkte von Übermorgen« GeMo - Gemeinschaftlich-e-Mobilität: Fahrzeuge, Daten und Infrastruktur</vt:lpstr>
      <vt:lpstr>Urbane Mobilität der Zukunft …wird von Elektromobilität, gemeinschaftlicher Nutzung und Vernetzung/Automatisierung geprägt sein</vt:lpstr>
      <vt:lpstr>GeMo: Gemeinschaftlich-e-Mobilität …ist eine Projektinitiative der Fraunhofer-Gesellschaft im Rahmen des „Märkte-von-Übermorgen-“Programmes</vt:lpstr>
      <vt:lpstr>GeMo: Das Konsortium  …besteht auch sechs Fraunhofer-Instituten mit komplementären Kompetenzen</vt:lpstr>
      <vt:lpstr>GeMo: Ziele und Projektinhalte Das Projekt behandelt Schnittstellen gemeinschaftlich genutzter Fahrzeuge und setzt diese in einem Technologieträger um</vt:lpstr>
      <vt:lpstr>GeMo: Technologien und Entwicklungen Im Folgenden soll eine Auswahl einiger im Projekt entwickelter Technologien genauer vorgestellt werden</vt:lpstr>
      <vt:lpstr>Daten und Dienste für eine gemeinschaftliche Mobilität</vt:lpstr>
      <vt:lpstr>Daten und Dienste für eine gemeinschaftliche Mobilität Mehr Mobilität durch Offenheit in drei Ebenen</vt:lpstr>
      <vt:lpstr>Framework zur Sicherung der Dienste der Cloud Sicherer Zugriff auf die Cloud-Dienste für mobile Apps und Endnutzer</vt:lpstr>
      <vt:lpstr>Daten und Dienste für eine gemeinschaftliche Mobilität</vt:lpstr>
      <vt:lpstr>Daten und Dienste für eine gemeinschaftliche Mobilität</vt:lpstr>
      <vt:lpstr>Daten und Dienste für eine gemeinschaftliche Mobilität Smart Grid Technologie für zukunftsfähige Ladeinfrastruktur</vt:lpstr>
      <vt:lpstr>Daten und Dienste für eine gemeinschaftliche Mobilität Optimierungsdienst für E-Fahrzeugflotten</vt:lpstr>
      <vt:lpstr>On Board Unit für gemeinschaftlich genutzte Fahrzeuge</vt:lpstr>
      <vt:lpstr>On Board Unit für gemeinschaftlich genutzte Fahrzeuge ARTiS als zentraler Kommunikationsknoten</vt:lpstr>
      <vt:lpstr>On Board Unit für gemeinschaftlich genutzte Fahrzeuge Praxisnahes Rapid Prototyping mit ARTiS und ezCar2X</vt:lpstr>
      <vt:lpstr>On Board Unit für gemeinschaftlich genutzte Fahrzeuge Einparkhilfe für induktives Laden: eingesetzte Sensorik</vt:lpstr>
      <vt:lpstr>On Board Unit für gemeinschaftlich genutzte Fahrzeuge Einparkhilfe für induktives Laden: Architekturüberblick</vt:lpstr>
      <vt:lpstr>On Board Unit für gemeinschaftlich genutzte Fahrzeuge Nahtlose Ortung durch WLAN - GNSS Fusion</vt:lpstr>
      <vt:lpstr>On Board Unit für gemeinschaftlich genutzte Fahrzeuge Ortungsdienst für Elektro-Fahrzeuge und Mobilgeräte</vt:lpstr>
      <vt:lpstr>Ladeinfrastruktur für eine gemeinschaftliche Mobilität</vt:lpstr>
      <vt:lpstr>Ladeinfrastruktur für eine gemeinschaftliche Mobilität Kombiniertes konduktives und induktives Ladesystem</vt:lpstr>
      <vt:lpstr>Ladeinfrastruktur für eine gemeinschaftliche Mobilität Leistungselektronik</vt:lpstr>
      <vt:lpstr>Ladeinfrastruktur für eine gemeinschaftliche Mobilität Technische Parameter</vt:lpstr>
      <vt:lpstr>Ladeinfrastruktur für eine gemeinschaftliche Mobilität Prototypen</vt:lpstr>
      <vt:lpstr>Ladeinfrastruktur für eine gemeinschaftliche Mobilität Konduktives Onboard-Ladegerät </vt:lpstr>
      <vt:lpstr>Ladeinfrastruktur für eine gemeinschaftliche Mobilität Induktive Energieübertragung - Messergebnisse </vt:lpstr>
      <vt:lpstr>Ladeinfrastruktur für eine gemeinschaftliche Mobilität Unsichtbare Ladestationen im urbanen Raum</vt:lpstr>
      <vt:lpstr>Ladeinfrastruktur für eine gemeinschaftliche Mobilität Unsichtbare Ladestationen im urbanen Raum</vt:lpstr>
      <vt:lpstr>Ladeinfrastruktur für eine gemeinschaftliche Mobilität Unsichtbare Ladestationen im urbanen Raum</vt:lpstr>
      <vt:lpstr>GeMo - Gemeinschaftlich-e-Mobilität Stand 418 - Halle B4</vt:lpstr>
    </vt:vector>
  </TitlesOfParts>
  <Company>Fraunhofer IAO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mit logo/Titel durch Klicken hinzufügen</dc:title>
  <dc:creator>Borrmann, Daniel</dc:creator>
  <cp:lastModifiedBy>Josef Jiru</cp:lastModifiedBy>
  <cp:revision>86</cp:revision>
  <cp:lastPrinted>2011-04-27T07:57:31Z</cp:lastPrinted>
  <dcterms:created xsi:type="dcterms:W3CDTF">2014-07-15T08:10:24Z</dcterms:created>
  <dcterms:modified xsi:type="dcterms:W3CDTF">2014-10-22T06:39:26Z</dcterms:modified>
</cp:coreProperties>
</file>